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67"/>
  </p:notesMasterIdLst>
  <p:handoutMasterIdLst>
    <p:handoutMasterId r:id="rId68"/>
  </p:handoutMasterIdLst>
  <p:sldIdLst>
    <p:sldId id="256" r:id="rId5"/>
    <p:sldId id="258" r:id="rId6"/>
    <p:sldId id="286" r:id="rId7"/>
    <p:sldId id="298" r:id="rId8"/>
    <p:sldId id="259" r:id="rId9"/>
    <p:sldId id="257" r:id="rId10"/>
    <p:sldId id="504" r:id="rId11"/>
    <p:sldId id="503" r:id="rId12"/>
    <p:sldId id="512" r:id="rId13"/>
    <p:sldId id="505" r:id="rId14"/>
    <p:sldId id="585" r:id="rId15"/>
    <p:sldId id="511" r:id="rId16"/>
    <p:sldId id="509" r:id="rId17"/>
    <p:sldId id="590" r:id="rId18"/>
    <p:sldId id="591" r:id="rId19"/>
    <p:sldId id="289" r:id="rId20"/>
    <p:sldId id="333" r:id="rId21"/>
    <p:sldId id="316" r:id="rId22"/>
    <p:sldId id="300" r:id="rId23"/>
    <p:sldId id="317" r:id="rId24"/>
    <p:sldId id="331" r:id="rId25"/>
    <p:sldId id="291" r:id="rId26"/>
    <p:sldId id="301" r:id="rId27"/>
    <p:sldId id="292" r:id="rId28"/>
    <p:sldId id="310" r:id="rId29"/>
    <p:sldId id="290" r:id="rId30"/>
    <p:sldId id="304" r:id="rId31"/>
    <p:sldId id="593" r:id="rId32"/>
    <p:sldId id="299" r:id="rId33"/>
    <p:sldId id="293" r:id="rId34"/>
    <p:sldId id="303" r:id="rId35"/>
    <p:sldId id="295" r:id="rId36"/>
    <p:sldId id="294" r:id="rId37"/>
    <p:sldId id="296" r:id="rId38"/>
    <p:sldId id="297" r:id="rId39"/>
    <p:sldId id="308" r:id="rId40"/>
    <p:sldId id="315" r:id="rId41"/>
    <p:sldId id="307" r:id="rId42"/>
    <p:sldId id="302" r:id="rId43"/>
    <p:sldId id="343" r:id="rId44"/>
    <p:sldId id="344" r:id="rId45"/>
    <p:sldId id="327" r:id="rId46"/>
    <p:sldId id="334" r:id="rId47"/>
    <p:sldId id="325" r:id="rId48"/>
    <p:sldId id="330" r:id="rId49"/>
    <p:sldId id="335" r:id="rId50"/>
    <p:sldId id="311" r:id="rId51"/>
    <p:sldId id="312" r:id="rId52"/>
    <p:sldId id="318" r:id="rId53"/>
    <p:sldId id="319" r:id="rId54"/>
    <p:sldId id="320" r:id="rId55"/>
    <p:sldId id="321" r:id="rId56"/>
    <p:sldId id="322" r:id="rId57"/>
    <p:sldId id="305" r:id="rId58"/>
    <p:sldId id="336" r:id="rId59"/>
    <p:sldId id="338" r:id="rId60"/>
    <p:sldId id="337" r:id="rId61"/>
    <p:sldId id="339" r:id="rId62"/>
    <p:sldId id="341" r:id="rId63"/>
    <p:sldId id="594" r:id="rId64"/>
    <p:sldId id="595" r:id="rId65"/>
    <p:sldId id="592" r:id="rId6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AB3FFA-1A86-4108-B42F-E1263314A1A3}">
          <p14:sldIdLst>
            <p14:sldId id="256"/>
            <p14:sldId id="258"/>
            <p14:sldId id="286"/>
            <p14:sldId id="298"/>
            <p14:sldId id="259"/>
          </p14:sldIdLst>
        </p14:section>
        <p14:section name="Philosophy" id="{8D785873-0007-44E9-B4DD-F112CFF93D39}">
          <p14:sldIdLst>
            <p14:sldId id="257"/>
            <p14:sldId id="504"/>
            <p14:sldId id="503"/>
            <p14:sldId id="512"/>
            <p14:sldId id="505"/>
            <p14:sldId id="585"/>
            <p14:sldId id="511"/>
            <p14:sldId id="509"/>
            <p14:sldId id="590"/>
            <p14:sldId id="591"/>
            <p14:sldId id="289"/>
            <p14:sldId id="333"/>
          </p14:sldIdLst>
        </p14:section>
        <p14:section name="Designing for an Audience" id="{3658A735-809E-4052-B942-BBEBFE52E56C}">
          <p14:sldIdLst>
            <p14:sldId id="316"/>
            <p14:sldId id="300"/>
            <p14:sldId id="317"/>
            <p14:sldId id="331"/>
            <p14:sldId id="291"/>
          </p14:sldIdLst>
        </p14:section>
        <p14:section name="Naming" id="{EB4015C0-B3EE-4044-B77B-C293381A758F}">
          <p14:sldIdLst>
            <p14:sldId id="301"/>
            <p14:sldId id="292"/>
            <p14:sldId id="310"/>
            <p14:sldId id="290"/>
            <p14:sldId id="304"/>
            <p14:sldId id="593"/>
            <p14:sldId id="299"/>
            <p14:sldId id="293"/>
          </p14:sldIdLst>
        </p14:section>
        <p14:section name="Design for Evovability" id="{012AF718-D3F1-4B5C-AC84-78568724430B}">
          <p14:sldIdLst>
            <p14:sldId id="303"/>
            <p14:sldId id="295"/>
            <p14:sldId id="294"/>
            <p14:sldId id="296"/>
            <p14:sldId id="297"/>
            <p14:sldId id="308"/>
            <p14:sldId id="315"/>
            <p14:sldId id="307"/>
            <p14:sldId id="302"/>
            <p14:sldId id="343"/>
            <p14:sldId id="344"/>
            <p14:sldId id="327"/>
          </p14:sldIdLst>
        </p14:section>
        <p14:section name="Design for Extensibility" id="{AC750D74-C1DB-44E8-9D16-72E8EFBEC3FE}">
          <p14:sldIdLst>
            <p14:sldId id="334"/>
            <p14:sldId id="325"/>
            <p14:sldId id="330"/>
            <p14:sldId id="335"/>
          </p14:sldIdLst>
        </p14:section>
        <p14:section name="Design for Performance" id="{B24E9BDA-0215-4507-B947-C65BC0F1F4B1}">
          <p14:sldIdLst>
            <p14:sldId id="311"/>
            <p14:sldId id="312"/>
            <p14:sldId id="318"/>
            <p14:sldId id="319"/>
            <p14:sldId id="320"/>
            <p14:sldId id="321"/>
            <p14:sldId id="322"/>
            <p14:sldId id="305"/>
          </p14:sldIdLst>
        </p14:section>
        <p14:section name="Design against Errors" id="{B48B9B80-4C50-4BEE-B846-8968C892F0CB}">
          <p14:sldIdLst>
            <p14:sldId id="336"/>
            <p14:sldId id="338"/>
            <p14:sldId id="337"/>
            <p14:sldId id="339"/>
            <p14:sldId id="341"/>
          </p14:sldIdLst>
        </p14:section>
        <p14:section name="Summary" id="{C55E8DEE-ADBB-4A82-B27E-E9922AD8A538}">
          <p14:sldIdLst>
            <p14:sldId id="594"/>
            <p14:sldId id="595"/>
            <p14:sldId id="5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68C"/>
    <a:srgbClr val="001431"/>
    <a:srgbClr val="142F5C"/>
    <a:srgbClr val="149F2F"/>
    <a:srgbClr val="D14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67A533-403E-46E4-82EA-58DCDB1C9C20}" v="722" dt="2019-09-26T16:49:03.943"/>
  </p1510:revLst>
</p1510:revInfo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35" autoAdjust="0"/>
  </p:normalViewPr>
  <p:slideViewPr>
    <p:cSldViewPr snapToGrid="0" showGuides="1">
      <p:cViewPr varScale="1">
        <p:scale>
          <a:sx n="109" d="100"/>
          <a:sy n="109" d="100"/>
        </p:scale>
        <p:origin x="30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53CBC-9269-47C7-A79A-A809D07F4279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0AAEE2-B3AA-4A42-80B4-C1681C863C8B}">
      <dgm:prSet phldrT="[Text]"/>
      <dgm:spPr/>
      <dgm:t>
        <a:bodyPr/>
        <a:lstStyle/>
        <a:p>
          <a:r>
            <a:rPr lang="en-US" dirty="0"/>
            <a:t>Implementation</a:t>
          </a:r>
        </a:p>
      </dgm:t>
    </dgm:pt>
    <dgm:pt modelId="{99FAD64E-18CE-492E-A324-501828628A0F}" type="parTrans" cxnId="{C6B94919-39D6-4D57-8589-C791B06ACFD9}">
      <dgm:prSet/>
      <dgm:spPr/>
      <dgm:t>
        <a:bodyPr/>
        <a:lstStyle/>
        <a:p>
          <a:endParaRPr lang="en-US"/>
        </a:p>
      </dgm:t>
    </dgm:pt>
    <dgm:pt modelId="{30BB3ECC-E088-4423-9825-E4889D52521C}" type="sibTrans" cxnId="{C6B94919-39D6-4D57-8589-C791B06ACFD9}">
      <dgm:prSet/>
      <dgm:spPr/>
      <dgm:t>
        <a:bodyPr/>
        <a:lstStyle/>
        <a:p>
          <a:endParaRPr lang="en-US"/>
        </a:p>
      </dgm:t>
    </dgm:pt>
    <dgm:pt modelId="{E521F4AE-24CF-42DE-9470-1B67C8A4732C}">
      <dgm:prSet phldrT="[Text]"/>
      <dgm:spPr/>
      <dgm:t>
        <a:bodyPr/>
        <a:lstStyle/>
        <a:p>
          <a:r>
            <a:rPr lang="en-US" dirty="0"/>
            <a:t>User</a:t>
          </a:r>
        </a:p>
      </dgm:t>
    </dgm:pt>
    <dgm:pt modelId="{110A1829-A7AE-40CF-86A8-918A0A5E04C4}" type="parTrans" cxnId="{6CC0AE1A-9C51-40C3-811B-2B3C022D7C1B}">
      <dgm:prSet/>
      <dgm:spPr/>
      <dgm:t>
        <a:bodyPr/>
        <a:lstStyle/>
        <a:p>
          <a:endParaRPr lang="en-US"/>
        </a:p>
      </dgm:t>
    </dgm:pt>
    <dgm:pt modelId="{FCDEC349-F576-4A57-8753-B65A5FD94F7A}" type="sibTrans" cxnId="{6CC0AE1A-9C51-40C3-811B-2B3C022D7C1B}">
      <dgm:prSet/>
      <dgm:spPr/>
      <dgm:t>
        <a:bodyPr/>
        <a:lstStyle/>
        <a:p>
          <a:endParaRPr lang="en-US"/>
        </a:p>
      </dgm:t>
    </dgm:pt>
    <dgm:pt modelId="{7E1F2A24-AAFB-41A1-B12C-24551F561642}">
      <dgm:prSet phldrT="[Text]"/>
      <dgm:spPr/>
      <dgm:t>
        <a:bodyPr/>
        <a:lstStyle/>
        <a:p>
          <a:r>
            <a:rPr lang="en-US" dirty="0"/>
            <a:t>You control</a:t>
          </a:r>
        </a:p>
      </dgm:t>
    </dgm:pt>
    <dgm:pt modelId="{7091E62F-5B19-430E-A838-8353348BC344}" type="parTrans" cxnId="{AB9D4AE7-021E-4CF5-999F-59710E00905A}">
      <dgm:prSet/>
      <dgm:spPr/>
      <dgm:t>
        <a:bodyPr/>
        <a:lstStyle/>
        <a:p>
          <a:endParaRPr lang="en-US"/>
        </a:p>
      </dgm:t>
    </dgm:pt>
    <dgm:pt modelId="{90C2A4EB-7317-4ADC-9C28-1B460266777A}" type="sibTrans" cxnId="{AB9D4AE7-021E-4CF5-999F-59710E00905A}">
      <dgm:prSet/>
      <dgm:spPr/>
      <dgm:t>
        <a:bodyPr/>
        <a:lstStyle/>
        <a:p>
          <a:endParaRPr lang="en-US"/>
        </a:p>
      </dgm:t>
    </dgm:pt>
    <dgm:pt modelId="{0648AADD-F32A-4EB2-8D9F-6B93677F9395}">
      <dgm:prSet phldrT="[Text]"/>
      <dgm:spPr/>
      <dgm:t>
        <a:bodyPr/>
        <a:lstStyle/>
        <a:p>
          <a:r>
            <a:rPr lang="en-US" dirty="0"/>
            <a:t>You are responsible</a:t>
          </a:r>
        </a:p>
      </dgm:t>
    </dgm:pt>
    <dgm:pt modelId="{20FAF05E-B0B4-4618-A5BD-1DCB22CCAC0D}" type="parTrans" cxnId="{E40E2689-8927-4CE9-B977-44EF600F6D23}">
      <dgm:prSet/>
      <dgm:spPr/>
      <dgm:t>
        <a:bodyPr/>
        <a:lstStyle/>
        <a:p>
          <a:endParaRPr lang="en-US"/>
        </a:p>
      </dgm:t>
    </dgm:pt>
    <dgm:pt modelId="{60D79426-04C1-465B-8826-B54DDD8EE1E8}" type="sibTrans" cxnId="{E40E2689-8927-4CE9-B977-44EF600F6D23}">
      <dgm:prSet/>
      <dgm:spPr/>
      <dgm:t>
        <a:bodyPr/>
        <a:lstStyle/>
        <a:p>
          <a:endParaRPr lang="en-US"/>
        </a:p>
      </dgm:t>
    </dgm:pt>
    <dgm:pt modelId="{BAFD7B8F-847B-4CF5-8F9F-7881F38E6FB8}">
      <dgm:prSet phldrT="[Text]"/>
      <dgm:spPr/>
      <dgm:t>
        <a:bodyPr/>
        <a:lstStyle/>
        <a:p>
          <a:r>
            <a:rPr lang="en-US" dirty="0"/>
            <a:t>They control</a:t>
          </a:r>
        </a:p>
      </dgm:t>
    </dgm:pt>
    <dgm:pt modelId="{F4764123-D5CF-443E-AD99-5021ABAA8976}" type="parTrans" cxnId="{39856012-BDB8-42EE-8A61-F23D08D5343E}">
      <dgm:prSet/>
      <dgm:spPr/>
      <dgm:t>
        <a:bodyPr/>
        <a:lstStyle/>
        <a:p>
          <a:endParaRPr lang="en-US"/>
        </a:p>
      </dgm:t>
    </dgm:pt>
    <dgm:pt modelId="{797F64BD-92A9-4B84-8F9C-5A3A9AF79061}" type="sibTrans" cxnId="{39856012-BDB8-42EE-8A61-F23D08D5343E}">
      <dgm:prSet/>
      <dgm:spPr/>
      <dgm:t>
        <a:bodyPr/>
        <a:lstStyle/>
        <a:p>
          <a:endParaRPr lang="en-US"/>
        </a:p>
      </dgm:t>
    </dgm:pt>
    <dgm:pt modelId="{C03C6DD2-3203-41C3-BEF9-06A1821ECC74}">
      <dgm:prSet phldrT="[Text]"/>
      <dgm:spPr/>
      <dgm:t>
        <a:bodyPr/>
        <a:lstStyle/>
        <a:p>
          <a:r>
            <a:rPr lang="en-US" dirty="0"/>
            <a:t>They are responsible</a:t>
          </a:r>
        </a:p>
      </dgm:t>
    </dgm:pt>
    <dgm:pt modelId="{C77A1E0C-28DF-4B0A-A811-8E48CAB8F822}" type="parTrans" cxnId="{25D399D7-9B6C-424B-9738-530F27FC13E5}">
      <dgm:prSet/>
      <dgm:spPr/>
      <dgm:t>
        <a:bodyPr/>
        <a:lstStyle/>
        <a:p>
          <a:endParaRPr lang="en-US"/>
        </a:p>
      </dgm:t>
    </dgm:pt>
    <dgm:pt modelId="{9CB19012-95AA-424B-A563-3BA1F5138F55}" type="sibTrans" cxnId="{25D399D7-9B6C-424B-9738-530F27FC13E5}">
      <dgm:prSet/>
      <dgm:spPr/>
      <dgm:t>
        <a:bodyPr/>
        <a:lstStyle/>
        <a:p>
          <a:endParaRPr lang="en-US"/>
        </a:p>
      </dgm:t>
    </dgm:pt>
    <dgm:pt modelId="{F7C457AB-358C-4F5B-891D-4C452CF0A64D}">
      <dgm:prSet phldrT="[Text]"/>
      <dgm:spPr/>
      <dgm:t>
        <a:bodyPr/>
        <a:lstStyle/>
        <a:p>
          <a:r>
            <a:rPr lang="en-US" dirty="0"/>
            <a:t>They consume</a:t>
          </a:r>
        </a:p>
      </dgm:t>
    </dgm:pt>
    <dgm:pt modelId="{FCE551B8-40C1-4B66-9D4A-71527FA6A186}" type="parTrans" cxnId="{29D51CE4-41F7-45F9-8C07-3F5C195B368C}">
      <dgm:prSet/>
      <dgm:spPr/>
      <dgm:t>
        <a:bodyPr/>
        <a:lstStyle/>
        <a:p>
          <a:endParaRPr lang="en-US"/>
        </a:p>
      </dgm:t>
    </dgm:pt>
    <dgm:pt modelId="{3A79DEF8-C331-4C9A-AA9E-5202DB890E4C}" type="sibTrans" cxnId="{29D51CE4-41F7-45F9-8C07-3F5C195B368C}">
      <dgm:prSet/>
      <dgm:spPr/>
      <dgm:t>
        <a:bodyPr/>
        <a:lstStyle/>
        <a:p>
          <a:endParaRPr lang="en-US"/>
        </a:p>
      </dgm:t>
    </dgm:pt>
    <dgm:pt modelId="{AFE8AB9C-BDFC-43EE-A569-C840541B2F35}">
      <dgm:prSet phldrT="[Text]"/>
      <dgm:spPr/>
      <dgm:t>
        <a:bodyPr/>
        <a:lstStyle/>
        <a:p>
          <a:r>
            <a:rPr lang="en-US" dirty="0"/>
            <a:t>You provide</a:t>
          </a:r>
        </a:p>
      </dgm:t>
    </dgm:pt>
    <dgm:pt modelId="{5BC1691E-A441-4DDD-A2E4-96B640B92A58}" type="parTrans" cxnId="{30AA84E1-EE5B-44C5-BD13-9E7918D4018A}">
      <dgm:prSet/>
      <dgm:spPr/>
      <dgm:t>
        <a:bodyPr/>
        <a:lstStyle/>
        <a:p>
          <a:endParaRPr lang="en-US"/>
        </a:p>
      </dgm:t>
    </dgm:pt>
    <dgm:pt modelId="{F87EB9C3-7378-4550-ACE7-AA16CA1F42E2}" type="sibTrans" cxnId="{30AA84E1-EE5B-44C5-BD13-9E7918D4018A}">
      <dgm:prSet/>
      <dgm:spPr/>
      <dgm:t>
        <a:bodyPr/>
        <a:lstStyle/>
        <a:p>
          <a:endParaRPr lang="en-US"/>
        </a:p>
      </dgm:t>
    </dgm:pt>
    <dgm:pt modelId="{C427CCC9-15CA-4E6A-8F98-6F1AAB60AE31}" type="pres">
      <dgm:prSet presAssocID="{25653CBC-9269-47C7-A79A-A809D07F4279}" presName="diagram" presStyleCnt="0">
        <dgm:presLayoutVars>
          <dgm:dir/>
          <dgm:resizeHandles val="exact"/>
        </dgm:presLayoutVars>
      </dgm:prSet>
      <dgm:spPr/>
    </dgm:pt>
    <dgm:pt modelId="{7789D8E4-2003-4B1E-ABC9-6664FA2ABA4E}" type="pres">
      <dgm:prSet presAssocID="{A20AAEE2-B3AA-4A42-80B4-C1681C863C8B}" presName="arrow" presStyleLbl="node1" presStyleIdx="0" presStyleCnt="2">
        <dgm:presLayoutVars>
          <dgm:bulletEnabled val="1"/>
        </dgm:presLayoutVars>
      </dgm:prSet>
      <dgm:spPr/>
    </dgm:pt>
    <dgm:pt modelId="{7BBF18E1-81EF-4B0D-9004-1F2E856C297A}" type="pres">
      <dgm:prSet presAssocID="{E521F4AE-24CF-42DE-9470-1B67C8A4732C}" presName="arrow" presStyleLbl="node1" presStyleIdx="1" presStyleCnt="2">
        <dgm:presLayoutVars>
          <dgm:bulletEnabled val="1"/>
        </dgm:presLayoutVars>
      </dgm:prSet>
      <dgm:spPr/>
    </dgm:pt>
  </dgm:ptLst>
  <dgm:cxnLst>
    <dgm:cxn modelId="{39856012-BDB8-42EE-8A61-F23D08D5343E}" srcId="{E521F4AE-24CF-42DE-9470-1B67C8A4732C}" destId="{BAFD7B8F-847B-4CF5-8F9F-7881F38E6FB8}" srcOrd="0" destOrd="0" parTransId="{F4764123-D5CF-443E-AD99-5021ABAA8976}" sibTransId="{797F64BD-92A9-4B84-8F9C-5A3A9AF79061}"/>
    <dgm:cxn modelId="{C6B94919-39D6-4D57-8589-C791B06ACFD9}" srcId="{25653CBC-9269-47C7-A79A-A809D07F4279}" destId="{A20AAEE2-B3AA-4A42-80B4-C1681C863C8B}" srcOrd="0" destOrd="0" parTransId="{99FAD64E-18CE-492E-A324-501828628A0F}" sibTransId="{30BB3ECC-E088-4423-9825-E4889D52521C}"/>
    <dgm:cxn modelId="{6CC0AE1A-9C51-40C3-811B-2B3C022D7C1B}" srcId="{25653CBC-9269-47C7-A79A-A809D07F4279}" destId="{E521F4AE-24CF-42DE-9470-1B67C8A4732C}" srcOrd="1" destOrd="0" parTransId="{110A1829-A7AE-40CF-86A8-918A0A5E04C4}" sibTransId="{FCDEC349-F576-4A57-8753-B65A5FD94F7A}"/>
    <dgm:cxn modelId="{1077E33C-16AC-4A22-9512-D5BA29E96514}" type="presOf" srcId="{0648AADD-F32A-4EB2-8D9F-6B93677F9395}" destId="{7789D8E4-2003-4B1E-ABC9-6664FA2ABA4E}" srcOrd="0" destOrd="2" presId="urn:microsoft.com/office/officeart/2005/8/layout/arrow5"/>
    <dgm:cxn modelId="{E5F7F750-EE90-4EF6-8DBC-BCED8E3AE6B1}" type="presOf" srcId="{C03C6DD2-3203-41C3-BEF9-06A1821ECC74}" destId="{7BBF18E1-81EF-4B0D-9004-1F2E856C297A}" srcOrd="0" destOrd="2" presId="urn:microsoft.com/office/officeart/2005/8/layout/arrow5"/>
    <dgm:cxn modelId="{A85F5D53-80D1-4DAF-AA10-0B6AAFC5A4D4}" type="presOf" srcId="{F7C457AB-358C-4F5B-891D-4C452CF0A64D}" destId="{7BBF18E1-81EF-4B0D-9004-1F2E856C297A}" srcOrd="0" destOrd="3" presId="urn:microsoft.com/office/officeart/2005/8/layout/arrow5"/>
    <dgm:cxn modelId="{4AC7787D-1B5A-4F5E-89FF-A8115B609907}" type="presOf" srcId="{7E1F2A24-AAFB-41A1-B12C-24551F561642}" destId="{7789D8E4-2003-4B1E-ABC9-6664FA2ABA4E}" srcOrd="0" destOrd="1" presId="urn:microsoft.com/office/officeart/2005/8/layout/arrow5"/>
    <dgm:cxn modelId="{E40E2689-8927-4CE9-B977-44EF600F6D23}" srcId="{A20AAEE2-B3AA-4A42-80B4-C1681C863C8B}" destId="{0648AADD-F32A-4EB2-8D9F-6B93677F9395}" srcOrd="1" destOrd="0" parTransId="{20FAF05E-B0B4-4618-A5BD-1DCB22CCAC0D}" sibTransId="{60D79426-04C1-465B-8826-B54DDD8EE1E8}"/>
    <dgm:cxn modelId="{A1BC679A-B2A8-431C-8730-C198377B2518}" type="presOf" srcId="{A20AAEE2-B3AA-4A42-80B4-C1681C863C8B}" destId="{7789D8E4-2003-4B1E-ABC9-6664FA2ABA4E}" srcOrd="0" destOrd="0" presId="urn:microsoft.com/office/officeart/2005/8/layout/arrow5"/>
    <dgm:cxn modelId="{DB249AA4-EC2E-423E-9556-4076C43A6BA1}" type="presOf" srcId="{BAFD7B8F-847B-4CF5-8F9F-7881F38E6FB8}" destId="{7BBF18E1-81EF-4B0D-9004-1F2E856C297A}" srcOrd="0" destOrd="1" presId="urn:microsoft.com/office/officeart/2005/8/layout/arrow5"/>
    <dgm:cxn modelId="{DD0666AC-4EDC-48B9-91B5-EA6052D7D1EF}" type="presOf" srcId="{AFE8AB9C-BDFC-43EE-A569-C840541B2F35}" destId="{7789D8E4-2003-4B1E-ABC9-6664FA2ABA4E}" srcOrd="0" destOrd="3" presId="urn:microsoft.com/office/officeart/2005/8/layout/arrow5"/>
    <dgm:cxn modelId="{25D399D7-9B6C-424B-9738-530F27FC13E5}" srcId="{E521F4AE-24CF-42DE-9470-1B67C8A4732C}" destId="{C03C6DD2-3203-41C3-BEF9-06A1821ECC74}" srcOrd="1" destOrd="0" parTransId="{C77A1E0C-28DF-4B0A-A811-8E48CAB8F822}" sibTransId="{9CB19012-95AA-424B-A563-3BA1F5138F55}"/>
    <dgm:cxn modelId="{30AA84E1-EE5B-44C5-BD13-9E7918D4018A}" srcId="{A20AAEE2-B3AA-4A42-80B4-C1681C863C8B}" destId="{AFE8AB9C-BDFC-43EE-A569-C840541B2F35}" srcOrd="2" destOrd="0" parTransId="{5BC1691E-A441-4DDD-A2E4-96B640B92A58}" sibTransId="{F87EB9C3-7378-4550-ACE7-AA16CA1F42E2}"/>
    <dgm:cxn modelId="{29D51CE4-41F7-45F9-8C07-3F5C195B368C}" srcId="{E521F4AE-24CF-42DE-9470-1B67C8A4732C}" destId="{F7C457AB-358C-4F5B-891D-4C452CF0A64D}" srcOrd="2" destOrd="0" parTransId="{FCE551B8-40C1-4B66-9D4A-71527FA6A186}" sibTransId="{3A79DEF8-C331-4C9A-AA9E-5202DB890E4C}"/>
    <dgm:cxn modelId="{AB9D4AE7-021E-4CF5-999F-59710E00905A}" srcId="{A20AAEE2-B3AA-4A42-80B4-C1681C863C8B}" destId="{7E1F2A24-AAFB-41A1-B12C-24551F561642}" srcOrd="0" destOrd="0" parTransId="{7091E62F-5B19-430E-A838-8353348BC344}" sibTransId="{90C2A4EB-7317-4ADC-9C28-1B460266777A}"/>
    <dgm:cxn modelId="{81761BF0-CF5F-4E36-9109-FF0012503B5E}" type="presOf" srcId="{25653CBC-9269-47C7-A79A-A809D07F4279}" destId="{C427CCC9-15CA-4E6A-8F98-6F1AAB60AE31}" srcOrd="0" destOrd="0" presId="urn:microsoft.com/office/officeart/2005/8/layout/arrow5"/>
    <dgm:cxn modelId="{3C7A7AFB-694E-4E43-957E-80CBB23917F0}" type="presOf" srcId="{E521F4AE-24CF-42DE-9470-1B67C8A4732C}" destId="{7BBF18E1-81EF-4B0D-9004-1F2E856C297A}" srcOrd="0" destOrd="0" presId="urn:microsoft.com/office/officeart/2005/8/layout/arrow5"/>
    <dgm:cxn modelId="{FC18AD95-02DA-4C07-96B6-A22A5608221A}" type="presParOf" srcId="{C427CCC9-15CA-4E6A-8F98-6F1AAB60AE31}" destId="{7789D8E4-2003-4B1E-ABC9-6664FA2ABA4E}" srcOrd="0" destOrd="0" presId="urn:microsoft.com/office/officeart/2005/8/layout/arrow5"/>
    <dgm:cxn modelId="{291C1FDA-C949-4E5D-83DA-464552E0B8C6}" type="presParOf" srcId="{C427CCC9-15CA-4E6A-8F98-6F1AAB60AE31}" destId="{7BBF18E1-81EF-4B0D-9004-1F2E856C297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BC4F9C-8820-439B-B4C1-3B1F4180DE0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E506B1-8064-43EF-93A9-92009641B4CC}">
      <dgm:prSet phldrT="[Text]"/>
      <dgm:spPr/>
      <dgm:t>
        <a:bodyPr/>
        <a:lstStyle/>
        <a:p>
          <a:r>
            <a:rPr lang="en-US" dirty="0"/>
            <a:t>Design API</a:t>
          </a:r>
        </a:p>
      </dgm:t>
    </dgm:pt>
    <dgm:pt modelId="{6D0948CA-6930-4DEC-8CDA-5D7FC2600AE1}" type="parTrans" cxnId="{F29ED7BE-BD72-4B43-9E99-5111FD7BC6D7}">
      <dgm:prSet/>
      <dgm:spPr/>
      <dgm:t>
        <a:bodyPr/>
        <a:lstStyle/>
        <a:p>
          <a:endParaRPr lang="en-US"/>
        </a:p>
      </dgm:t>
    </dgm:pt>
    <dgm:pt modelId="{E35C646C-FFDC-4F72-8B38-3E43F6B55A8F}" type="sibTrans" cxnId="{F29ED7BE-BD72-4B43-9E99-5111FD7BC6D7}">
      <dgm:prSet/>
      <dgm:spPr/>
      <dgm:t>
        <a:bodyPr/>
        <a:lstStyle/>
        <a:p>
          <a:endParaRPr lang="en-US"/>
        </a:p>
      </dgm:t>
    </dgm:pt>
    <dgm:pt modelId="{A469EC6F-3E7A-4A61-879A-32269EEC8392}">
      <dgm:prSet phldrT="[Text]"/>
      <dgm:spPr/>
      <dgm:t>
        <a:bodyPr/>
        <a:lstStyle/>
        <a:p>
          <a:r>
            <a:rPr lang="en-US" dirty="0"/>
            <a:t>Write Samples</a:t>
          </a:r>
        </a:p>
      </dgm:t>
    </dgm:pt>
    <dgm:pt modelId="{B8F81C7B-08EB-4764-8E93-0EB4A0D1135F}" type="parTrans" cxnId="{53E9822E-D208-438C-B610-858FDF4FD17D}">
      <dgm:prSet/>
      <dgm:spPr/>
      <dgm:t>
        <a:bodyPr/>
        <a:lstStyle/>
        <a:p>
          <a:endParaRPr lang="en-US"/>
        </a:p>
      </dgm:t>
    </dgm:pt>
    <dgm:pt modelId="{29777C8C-C580-42F6-9B0D-0E1B17368D66}" type="sibTrans" cxnId="{53E9822E-D208-438C-B610-858FDF4FD17D}">
      <dgm:prSet/>
      <dgm:spPr/>
      <dgm:t>
        <a:bodyPr/>
        <a:lstStyle/>
        <a:p>
          <a:endParaRPr lang="en-US"/>
        </a:p>
      </dgm:t>
    </dgm:pt>
    <dgm:pt modelId="{D910ABAA-6F9B-41BD-A22B-39F4B5AD37A2}">
      <dgm:prSet phldrT="[Text]"/>
      <dgm:spPr/>
      <dgm:t>
        <a:bodyPr/>
        <a:lstStyle/>
        <a:p>
          <a:r>
            <a:rPr lang="en-US" dirty="0"/>
            <a:t>Write Documentation</a:t>
          </a:r>
        </a:p>
      </dgm:t>
    </dgm:pt>
    <dgm:pt modelId="{0118DF3B-2299-48D1-8111-81F239591102}" type="parTrans" cxnId="{B02F901B-2D5B-438B-BE40-E68290C3BE91}">
      <dgm:prSet/>
      <dgm:spPr/>
      <dgm:t>
        <a:bodyPr/>
        <a:lstStyle/>
        <a:p>
          <a:endParaRPr lang="en-US"/>
        </a:p>
      </dgm:t>
    </dgm:pt>
    <dgm:pt modelId="{387A943E-FEEE-44BD-BCCA-605C5E916E6E}" type="sibTrans" cxnId="{B02F901B-2D5B-438B-BE40-E68290C3BE91}">
      <dgm:prSet/>
      <dgm:spPr/>
      <dgm:t>
        <a:bodyPr/>
        <a:lstStyle/>
        <a:p>
          <a:endParaRPr lang="en-US"/>
        </a:p>
      </dgm:t>
    </dgm:pt>
    <dgm:pt modelId="{C56AAE29-F9F1-4107-A193-D17A80B71BE8}">
      <dgm:prSet phldrT="[Text]"/>
      <dgm:spPr/>
      <dgm:t>
        <a:bodyPr/>
        <a:lstStyle/>
        <a:p>
          <a:r>
            <a:rPr lang="en-US" dirty="0"/>
            <a:t>Implement API</a:t>
          </a:r>
        </a:p>
      </dgm:t>
    </dgm:pt>
    <dgm:pt modelId="{2628CB0E-54DA-4977-9BA8-D2124A698590}" type="parTrans" cxnId="{67BB97DF-6AC6-46DE-890F-3A574D4787CB}">
      <dgm:prSet/>
      <dgm:spPr/>
      <dgm:t>
        <a:bodyPr/>
        <a:lstStyle/>
        <a:p>
          <a:endParaRPr lang="en-US"/>
        </a:p>
      </dgm:t>
    </dgm:pt>
    <dgm:pt modelId="{E1C466F5-2A9A-4C44-9488-13A513C0F542}" type="sibTrans" cxnId="{67BB97DF-6AC6-46DE-890F-3A574D4787CB}">
      <dgm:prSet/>
      <dgm:spPr/>
      <dgm:t>
        <a:bodyPr/>
        <a:lstStyle/>
        <a:p>
          <a:endParaRPr lang="en-US"/>
        </a:p>
      </dgm:t>
    </dgm:pt>
    <dgm:pt modelId="{BDE21253-A08B-4B6C-8DA1-64DB31CD62BD}" type="pres">
      <dgm:prSet presAssocID="{4ABC4F9C-8820-439B-B4C1-3B1F4180DE09}" presName="cycle" presStyleCnt="0">
        <dgm:presLayoutVars>
          <dgm:dir/>
          <dgm:resizeHandles val="exact"/>
        </dgm:presLayoutVars>
      </dgm:prSet>
      <dgm:spPr/>
    </dgm:pt>
    <dgm:pt modelId="{ACE27D26-63FC-45CE-A964-86218667013E}" type="pres">
      <dgm:prSet presAssocID="{F3E506B1-8064-43EF-93A9-92009641B4CC}" presName="node" presStyleLbl="node1" presStyleIdx="0" presStyleCnt="4">
        <dgm:presLayoutVars>
          <dgm:bulletEnabled val="1"/>
        </dgm:presLayoutVars>
      </dgm:prSet>
      <dgm:spPr/>
    </dgm:pt>
    <dgm:pt modelId="{042CC854-AFB0-45E0-88E4-AB1EF32C2108}" type="pres">
      <dgm:prSet presAssocID="{E35C646C-FFDC-4F72-8B38-3E43F6B55A8F}" presName="sibTrans" presStyleLbl="sibTrans2D1" presStyleIdx="0" presStyleCnt="4"/>
      <dgm:spPr/>
    </dgm:pt>
    <dgm:pt modelId="{2E2EC910-AEB7-4BCB-8087-77856BDB8D3B}" type="pres">
      <dgm:prSet presAssocID="{E35C646C-FFDC-4F72-8B38-3E43F6B55A8F}" presName="connectorText" presStyleLbl="sibTrans2D1" presStyleIdx="0" presStyleCnt="4"/>
      <dgm:spPr/>
    </dgm:pt>
    <dgm:pt modelId="{437AF5C9-A00B-4927-87C2-F3A4C2E9C58D}" type="pres">
      <dgm:prSet presAssocID="{C56AAE29-F9F1-4107-A193-D17A80B71BE8}" presName="node" presStyleLbl="node1" presStyleIdx="1" presStyleCnt="4">
        <dgm:presLayoutVars>
          <dgm:bulletEnabled val="1"/>
        </dgm:presLayoutVars>
      </dgm:prSet>
      <dgm:spPr/>
    </dgm:pt>
    <dgm:pt modelId="{2705DDB7-67CD-4DDE-B215-9D0D65E04D56}" type="pres">
      <dgm:prSet presAssocID="{E1C466F5-2A9A-4C44-9488-13A513C0F542}" presName="sibTrans" presStyleLbl="sibTrans2D1" presStyleIdx="1" presStyleCnt="4"/>
      <dgm:spPr/>
    </dgm:pt>
    <dgm:pt modelId="{022B7AD9-FBBD-4C75-B2BE-FD9D3E92D5FF}" type="pres">
      <dgm:prSet presAssocID="{E1C466F5-2A9A-4C44-9488-13A513C0F542}" presName="connectorText" presStyleLbl="sibTrans2D1" presStyleIdx="1" presStyleCnt="4"/>
      <dgm:spPr/>
    </dgm:pt>
    <dgm:pt modelId="{CB589BB2-DE2A-4BD7-BE3F-0AF9E4D07702}" type="pres">
      <dgm:prSet presAssocID="{A469EC6F-3E7A-4A61-879A-32269EEC8392}" presName="node" presStyleLbl="node1" presStyleIdx="2" presStyleCnt="4">
        <dgm:presLayoutVars>
          <dgm:bulletEnabled val="1"/>
        </dgm:presLayoutVars>
      </dgm:prSet>
      <dgm:spPr/>
    </dgm:pt>
    <dgm:pt modelId="{06AAEF1D-F296-4416-B572-AE14827B8D63}" type="pres">
      <dgm:prSet presAssocID="{29777C8C-C580-42F6-9B0D-0E1B17368D66}" presName="sibTrans" presStyleLbl="sibTrans2D1" presStyleIdx="2" presStyleCnt="4"/>
      <dgm:spPr/>
    </dgm:pt>
    <dgm:pt modelId="{2E392178-2F1A-4892-BB7A-55EF185361BB}" type="pres">
      <dgm:prSet presAssocID="{29777C8C-C580-42F6-9B0D-0E1B17368D66}" presName="connectorText" presStyleLbl="sibTrans2D1" presStyleIdx="2" presStyleCnt="4"/>
      <dgm:spPr/>
    </dgm:pt>
    <dgm:pt modelId="{5CFC865A-8B9B-4D4C-A26F-1D846CFD75CF}" type="pres">
      <dgm:prSet presAssocID="{D910ABAA-6F9B-41BD-A22B-39F4B5AD37A2}" presName="node" presStyleLbl="node1" presStyleIdx="3" presStyleCnt="4">
        <dgm:presLayoutVars>
          <dgm:bulletEnabled val="1"/>
        </dgm:presLayoutVars>
      </dgm:prSet>
      <dgm:spPr/>
    </dgm:pt>
    <dgm:pt modelId="{0B8F9B16-4518-4478-AA1E-6E181819ABC8}" type="pres">
      <dgm:prSet presAssocID="{387A943E-FEEE-44BD-BCCA-605C5E916E6E}" presName="sibTrans" presStyleLbl="sibTrans2D1" presStyleIdx="3" presStyleCnt="4"/>
      <dgm:spPr/>
    </dgm:pt>
    <dgm:pt modelId="{D35FD9FA-15B0-4953-92D0-A06566D31916}" type="pres">
      <dgm:prSet presAssocID="{387A943E-FEEE-44BD-BCCA-605C5E916E6E}" presName="connectorText" presStyleLbl="sibTrans2D1" presStyleIdx="3" presStyleCnt="4"/>
      <dgm:spPr/>
    </dgm:pt>
  </dgm:ptLst>
  <dgm:cxnLst>
    <dgm:cxn modelId="{BA48C300-42D7-4459-80C1-81E95C78A346}" type="presOf" srcId="{E35C646C-FFDC-4F72-8B38-3E43F6B55A8F}" destId="{2E2EC910-AEB7-4BCB-8087-77856BDB8D3B}" srcOrd="1" destOrd="0" presId="urn:microsoft.com/office/officeart/2005/8/layout/cycle2"/>
    <dgm:cxn modelId="{B02F901B-2D5B-438B-BE40-E68290C3BE91}" srcId="{4ABC4F9C-8820-439B-B4C1-3B1F4180DE09}" destId="{D910ABAA-6F9B-41BD-A22B-39F4B5AD37A2}" srcOrd="3" destOrd="0" parTransId="{0118DF3B-2299-48D1-8111-81F239591102}" sibTransId="{387A943E-FEEE-44BD-BCCA-605C5E916E6E}"/>
    <dgm:cxn modelId="{53E9822E-D208-438C-B610-858FDF4FD17D}" srcId="{4ABC4F9C-8820-439B-B4C1-3B1F4180DE09}" destId="{A469EC6F-3E7A-4A61-879A-32269EEC8392}" srcOrd="2" destOrd="0" parTransId="{B8F81C7B-08EB-4764-8E93-0EB4A0D1135F}" sibTransId="{29777C8C-C580-42F6-9B0D-0E1B17368D66}"/>
    <dgm:cxn modelId="{7438D75B-6149-48D9-AC78-0004F291EFB8}" type="presOf" srcId="{29777C8C-C580-42F6-9B0D-0E1B17368D66}" destId="{2E392178-2F1A-4892-BB7A-55EF185361BB}" srcOrd="1" destOrd="0" presId="urn:microsoft.com/office/officeart/2005/8/layout/cycle2"/>
    <dgm:cxn modelId="{A2AAC365-3FCB-46E7-A814-261B8F2FACE5}" type="presOf" srcId="{E35C646C-FFDC-4F72-8B38-3E43F6B55A8F}" destId="{042CC854-AFB0-45E0-88E4-AB1EF32C2108}" srcOrd="0" destOrd="0" presId="urn:microsoft.com/office/officeart/2005/8/layout/cycle2"/>
    <dgm:cxn modelId="{7392EB6B-5E05-4572-972F-3B98E63B3A78}" type="presOf" srcId="{E1C466F5-2A9A-4C44-9488-13A513C0F542}" destId="{022B7AD9-FBBD-4C75-B2BE-FD9D3E92D5FF}" srcOrd="1" destOrd="0" presId="urn:microsoft.com/office/officeart/2005/8/layout/cycle2"/>
    <dgm:cxn modelId="{07A72D7D-5FF5-4876-BE58-C65F9A95D45A}" type="presOf" srcId="{F3E506B1-8064-43EF-93A9-92009641B4CC}" destId="{ACE27D26-63FC-45CE-A964-86218667013E}" srcOrd="0" destOrd="0" presId="urn:microsoft.com/office/officeart/2005/8/layout/cycle2"/>
    <dgm:cxn modelId="{54C85282-1093-49CB-9C0A-ABA6F4009166}" type="presOf" srcId="{D910ABAA-6F9B-41BD-A22B-39F4B5AD37A2}" destId="{5CFC865A-8B9B-4D4C-A26F-1D846CFD75CF}" srcOrd="0" destOrd="0" presId="urn:microsoft.com/office/officeart/2005/8/layout/cycle2"/>
    <dgm:cxn modelId="{186AD19B-F458-4517-B29B-773D87486CAB}" type="presOf" srcId="{A469EC6F-3E7A-4A61-879A-32269EEC8392}" destId="{CB589BB2-DE2A-4BD7-BE3F-0AF9E4D07702}" srcOrd="0" destOrd="0" presId="urn:microsoft.com/office/officeart/2005/8/layout/cycle2"/>
    <dgm:cxn modelId="{EDDDD09D-B7F9-4563-AA89-7F65BB0A0C4F}" type="presOf" srcId="{4ABC4F9C-8820-439B-B4C1-3B1F4180DE09}" destId="{BDE21253-A08B-4B6C-8DA1-64DB31CD62BD}" srcOrd="0" destOrd="0" presId="urn:microsoft.com/office/officeart/2005/8/layout/cycle2"/>
    <dgm:cxn modelId="{6A5D76AD-1623-4914-B09D-684F16619B92}" type="presOf" srcId="{387A943E-FEEE-44BD-BCCA-605C5E916E6E}" destId="{0B8F9B16-4518-4478-AA1E-6E181819ABC8}" srcOrd="0" destOrd="0" presId="urn:microsoft.com/office/officeart/2005/8/layout/cycle2"/>
    <dgm:cxn modelId="{679C29B9-34D5-40B3-8D77-ECFCB3263652}" type="presOf" srcId="{E1C466F5-2A9A-4C44-9488-13A513C0F542}" destId="{2705DDB7-67CD-4DDE-B215-9D0D65E04D56}" srcOrd="0" destOrd="0" presId="urn:microsoft.com/office/officeart/2005/8/layout/cycle2"/>
    <dgm:cxn modelId="{AF1229BD-4F5A-42EB-AED0-EEFFEE4B5B14}" type="presOf" srcId="{387A943E-FEEE-44BD-BCCA-605C5E916E6E}" destId="{D35FD9FA-15B0-4953-92D0-A06566D31916}" srcOrd="1" destOrd="0" presId="urn:microsoft.com/office/officeart/2005/8/layout/cycle2"/>
    <dgm:cxn modelId="{F29ED7BE-BD72-4B43-9E99-5111FD7BC6D7}" srcId="{4ABC4F9C-8820-439B-B4C1-3B1F4180DE09}" destId="{F3E506B1-8064-43EF-93A9-92009641B4CC}" srcOrd="0" destOrd="0" parTransId="{6D0948CA-6930-4DEC-8CDA-5D7FC2600AE1}" sibTransId="{E35C646C-FFDC-4F72-8B38-3E43F6B55A8F}"/>
    <dgm:cxn modelId="{9A7BBFC7-A8A7-4A1B-B23E-9DEA46F670AA}" type="presOf" srcId="{29777C8C-C580-42F6-9B0D-0E1B17368D66}" destId="{06AAEF1D-F296-4416-B572-AE14827B8D63}" srcOrd="0" destOrd="0" presId="urn:microsoft.com/office/officeart/2005/8/layout/cycle2"/>
    <dgm:cxn modelId="{67BB97DF-6AC6-46DE-890F-3A574D4787CB}" srcId="{4ABC4F9C-8820-439B-B4C1-3B1F4180DE09}" destId="{C56AAE29-F9F1-4107-A193-D17A80B71BE8}" srcOrd="1" destOrd="0" parTransId="{2628CB0E-54DA-4977-9BA8-D2124A698590}" sibTransId="{E1C466F5-2A9A-4C44-9488-13A513C0F542}"/>
    <dgm:cxn modelId="{8EEF74F0-732F-476F-95A9-2A37E1542CF3}" type="presOf" srcId="{C56AAE29-F9F1-4107-A193-D17A80B71BE8}" destId="{437AF5C9-A00B-4927-87C2-F3A4C2E9C58D}" srcOrd="0" destOrd="0" presId="urn:microsoft.com/office/officeart/2005/8/layout/cycle2"/>
    <dgm:cxn modelId="{1161D06C-935D-490A-9ACC-926B37A1624B}" type="presParOf" srcId="{BDE21253-A08B-4B6C-8DA1-64DB31CD62BD}" destId="{ACE27D26-63FC-45CE-A964-86218667013E}" srcOrd="0" destOrd="0" presId="urn:microsoft.com/office/officeart/2005/8/layout/cycle2"/>
    <dgm:cxn modelId="{A22775FE-8451-472C-A39F-60D4AF7A4C86}" type="presParOf" srcId="{BDE21253-A08B-4B6C-8DA1-64DB31CD62BD}" destId="{042CC854-AFB0-45E0-88E4-AB1EF32C2108}" srcOrd="1" destOrd="0" presId="urn:microsoft.com/office/officeart/2005/8/layout/cycle2"/>
    <dgm:cxn modelId="{0DBB6670-FA91-4F08-AA64-8542F9CD36FE}" type="presParOf" srcId="{042CC854-AFB0-45E0-88E4-AB1EF32C2108}" destId="{2E2EC910-AEB7-4BCB-8087-77856BDB8D3B}" srcOrd="0" destOrd="0" presId="urn:microsoft.com/office/officeart/2005/8/layout/cycle2"/>
    <dgm:cxn modelId="{E14E6BC2-F878-47B9-8F0D-EBCFC22D1747}" type="presParOf" srcId="{BDE21253-A08B-4B6C-8DA1-64DB31CD62BD}" destId="{437AF5C9-A00B-4927-87C2-F3A4C2E9C58D}" srcOrd="2" destOrd="0" presId="urn:microsoft.com/office/officeart/2005/8/layout/cycle2"/>
    <dgm:cxn modelId="{C96DE3DB-9B4C-47E8-B0A3-E2D0DCE113A8}" type="presParOf" srcId="{BDE21253-A08B-4B6C-8DA1-64DB31CD62BD}" destId="{2705DDB7-67CD-4DDE-B215-9D0D65E04D56}" srcOrd="3" destOrd="0" presId="urn:microsoft.com/office/officeart/2005/8/layout/cycle2"/>
    <dgm:cxn modelId="{8EF4395F-3CE8-4CD9-93E2-DAE9F3BDA4E5}" type="presParOf" srcId="{2705DDB7-67CD-4DDE-B215-9D0D65E04D56}" destId="{022B7AD9-FBBD-4C75-B2BE-FD9D3E92D5FF}" srcOrd="0" destOrd="0" presId="urn:microsoft.com/office/officeart/2005/8/layout/cycle2"/>
    <dgm:cxn modelId="{D3379C64-D3C5-40CC-A266-D0BC36751F5F}" type="presParOf" srcId="{BDE21253-A08B-4B6C-8DA1-64DB31CD62BD}" destId="{CB589BB2-DE2A-4BD7-BE3F-0AF9E4D07702}" srcOrd="4" destOrd="0" presId="urn:microsoft.com/office/officeart/2005/8/layout/cycle2"/>
    <dgm:cxn modelId="{5F63A0A7-44CA-42F9-B914-D421CD3E5D07}" type="presParOf" srcId="{BDE21253-A08B-4B6C-8DA1-64DB31CD62BD}" destId="{06AAEF1D-F296-4416-B572-AE14827B8D63}" srcOrd="5" destOrd="0" presId="urn:microsoft.com/office/officeart/2005/8/layout/cycle2"/>
    <dgm:cxn modelId="{CBD0EC49-1D88-4DCE-9873-7000DB2F4243}" type="presParOf" srcId="{06AAEF1D-F296-4416-B572-AE14827B8D63}" destId="{2E392178-2F1A-4892-BB7A-55EF185361BB}" srcOrd="0" destOrd="0" presId="urn:microsoft.com/office/officeart/2005/8/layout/cycle2"/>
    <dgm:cxn modelId="{A8FD877A-CEA2-4BBC-A101-0B409FB840A0}" type="presParOf" srcId="{BDE21253-A08B-4B6C-8DA1-64DB31CD62BD}" destId="{5CFC865A-8B9B-4D4C-A26F-1D846CFD75CF}" srcOrd="6" destOrd="0" presId="urn:microsoft.com/office/officeart/2005/8/layout/cycle2"/>
    <dgm:cxn modelId="{C83CABCC-2BF6-4C4B-88A0-A7C254D14DC9}" type="presParOf" srcId="{BDE21253-A08B-4B6C-8DA1-64DB31CD62BD}" destId="{0B8F9B16-4518-4478-AA1E-6E181819ABC8}" srcOrd="7" destOrd="0" presId="urn:microsoft.com/office/officeart/2005/8/layout/cycle2"/>
    <dgm:cxn modelId="{BFFC5F6E-1F9E-4D92-860C-99A8FA5DC525}" type="presParOf" srcId="{0B8F9B16-4518-4478-AA1E-6E181819ABC8}" destId="{D35FD9FA-15B0-4953-92D0-A06566D3191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D9C7CF-D7A1-4288-8532-67F076FE4B7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9C1B26D-0A09-4B5C-8587-4EB2232CA9BA}">
      <dgm:prSet phldrT="[Text]"/>
      <dgm:spPr/>
      <dgm:t>
        <a:bodyPr/>
        <a:lstStyle/>
        <a:p>
          <a:r>
            <a:rPr lang="en-US" dirty="0"/>
            <a:t>API</a:t>
          </a:r>
        </a:p>
      </dgm:t>
    </dgm:pt>
    <dgm:pt modelId="{4C826D16-D41A-461C-9D8B-81C8AE5EB61C}" type="parTrans" cxnId="{15554384-2CDD-49E5-80F3-FC87C8A43C89}">
      <dgm:prSet/>
      <dgm:spPr/>
      <dgm:t>
        <a:bodyPr/>
        <a:lstStyle/>
        <a:p>
          <a:endParaRPr lang="en-US"/>
        </a:p>
      </dgm:t>
    </dgm:pt>
    <dgm:pt modelId="{7874B2A0-E9E6-44B1-B612-DA43AF597A4D}" type="sibTrans" cxnId="{15554384-2CDD-49E5-80F3-FC87C8A43C89}">
      <dgm:prSet/>
      <dgm:spPr/>
      <dgm:t>
        <a:bodyPr/>
        <a:lstStyle/>
        <a:p>
          <a:endParaRPr lang="en-US"/>
        </a:p>
      </dgm:t>
    </dgm:pt>
    <dgm:pt modelId="{ACDD7812-A10D-4CF9-9A5B-361B77C7E8FA}">
      <dgm:prSet phldrT="[Text]"/>
      <dgm:spPr/>
      <dgm:t>
        <a:bodyPr/>
        <a:lstStyle/>
        <a:p>
          <a:r>
            <a:rPr lang="en-US" dirty="0"/>
            <a:t>Your WHAT</a:t>
          </a:r>
        </a:p>
      </dgm:t>
    </dgm:pt>
    <dgm:pt modelId="{86EF7B7F-0F03-45A4-8270-00F4A4284B21}" type="parTrans" cxnId="{F37A6B17-D83B-4E8F-8405-8582CE1DF1B5}">
      <dgm:prSet/>
      <dgm:spPr/>
      <dgm:t>
        <a:bodyPr/>
        <a:lstStyle/>
        <a:p>
          <a:endParaRPr lang="en-US"/>
        </a:p>
      </dgm:t>
    </dgm:pt>
    <dgm:pt modelId="{5766A0C4-1A88-489A-AF63-5C07FCFB3BEE}" type="sibTrans" cxnId="{F37A6B17-D83B-4E8F-8405-8582CE1DF1B5}">
      <dgm:prSet/>
      <dgm:spPr/>
      <dgm:t>
        <a:bodyPr/>
        <a:lstStyle/>
        <a:p>
          <a:endParaRPr lang="en-US"/>
        </a:p>
      </dgm:t>
    </dgm:pt>
    <dgm:pt modelId="{54D966B0-EA82-4EF3-9E20-5E2BEB6FB13C}">
      <dgm:prSet phldrT="[Text]"/>
      <dgm:spPr/>
      <dgm:t>
        <a:bodyPr/>
        <a:lstStyle/>
        <a:p>
          <a:r>
            <a:rPr lang="en-US" dirty="0"/>
            <a:t>Implementation</a:t>
          </a:r>
        </a:p>
      </dgm:t>
    </dgm:pt>
    <dgm:pt modelId="{E8B0E890-2340-499F-AB72-C8751EC90955}" type="parTrans" cxnId="{DF656FC7-A7E5-4BE1-AD02-42961A1E9D3C}">
      <dgm:prSet/>
      <dgm:spPr/>
      <dgm:t>
        <a:bodyPr/>
        <a:lstStyle/>
        <a:p>
          <a:endParaRPr lang="en-US"/>
        </a:p>
      </dgm:t>
    </dgm:pt>
    <dgm:pt modelId="{7F116B04-9A54-4C42-A55D-CBD5F772E033}" type="sibTrans" cxnId="{DF656FC7-A7E5-4BE1-AD02-42961A1E9D3C}">
      <dgm:prSet/>
      <dgm:spPr/>
      <dgm:t>
        <a:bodyPr/>
        <a:lstStyle/>
        <a:p>
          <a:endParaRPr lang="en-US"/>
        </a:p>
      </dgm:t>
    </dgm:pt>
    <dgm:pt modelId="{B9257C47-5889-4105-B6CB-93CF6210940E}">
      <dgm:prSet phldrT="[Text]"/>
      <dgm:spPr/>
      <dgm:t>
        <a:bodyPr/>
        <a:lstStyle/>
        <a:p>
          <a:r>
            <a:rPr lang="en-US" dirty="0"/>
            <a:t>Your HOW</a:t>
          </a:r>
        </a:p>
      </dgm:t>
    </dgm:pt>
    <dgm:pt modelId="{390B2E30-A1DF-4FAA-ADCA-095391C5F7FB}" type="parTrans" cxnId="{76C2BBCD-F86F-4A41-9476-7A4239F2A318}">
      <dgm:prSet/>
      <dgm:spPr/>
      <dgm:t>
        <a:bodyPr/>
        <a:lstStyle/>
        <a:p>
          <a:endParaRPr lang="en-US"/>
        </a:p>
      </dgm:t>
    </dgm:pt>
    <dgm:pt modelId="{59F097D0-3646-4782-BD8C-691E3D6858CB}" type="sibTrans" cxnId="{76C2BBCD-F86F-4A41-9476-7A4239F2A318}">
      <dgm:prSet/>
      <dgm:spPr/>
      <dgm:t>
        <a:bodyPr/>
        <a:lstStyle/>
        <a:p>
          <a:endParaRPr lang="en-US"/>
        </a:p>
      </dgm:t>
    </dgm:pt>
    <dgm:pt modelId="{12FE1B74-7002-4E64-B383-1C9F5322E447}">
      <dgm:prSet phldrT="[Text]"/>
      <dgm:spPr/>
      <dgm:t>
        <a:bodyPr/>
        <a:lstStyle/>
        <a:p>
          <a:r>
            <a:rPr lang="en-US" dirty="0"/>
            <a:t>Public</a:t>
          </a:r>
        </a:p>
      </dgm:t>
    </dgm:pt>
    <dgm:pt modelId="{15CE4D45-D529-48E3-AB97-92391D13742A}" type="parTrans" cxnId="{8354EACD-686F-4CDE-8670-5E3CD168FF8D}">
      <dgm:prSet/>
      <dgm:spPr/>
      <dgm:t>
        <a:bodyPr/>
        <a:lstStyle/>
        <a:p>
          <a:endParaRPr lang="en-US"/>
        </a:p>
      </dgm:t>
    </dgm:pt>
    <dgm:pt modelId="{D51A2F26-F596-4372-AD22-08B501B76ABD}" type="sibTrans" cxnId="{8354EACD-686F-4CDE-8670-5E3CD168FF8D}">
      <dgm:prSet/>
      <dgm:spPr/>
      <dgm:t>
        <a:bodyPr/>
        <a:lstStyle/>
        <a:p>
          <a:endParaRPr lang="en-US"/>
        </a:p>
      </dgm:t>
    </dgm:pt>
    <dgm:pt modelId="{4BB124C5-E8AB-4477-A530-7596EB9F680E}">
      <dgm:prSet phldrT="[Text]"/>
      <dgm:spPr/>
      <dgm:t>
        <a:bodyPr/>
        <a:lstStyle/>
        <a:p>
          <a:r>
            <a:rPr lang="en-US" dirty="0"/>
            <a:t>Private</a:t>
          </a:r>
        </a:p>
      </dgm:t>
    </dgm:pt>
    <dgm:pt modelId="{B71AAB29-C2E6-442A-8A3E-2AC7B1ECB7BB}" type="parTrans" cxnId="{0A4114C5-4AF3-477A-A5D9-003F8FABAEB1}">
      <dgm:prSet/>
      <dgm:spPr/>
      <dgm:t>
        <a:bodyPr/>
        <a:lstStyle/>
        <a:p>
          <a:endParaRPr lang="en-US"/>
        </a:p>
      </dgm:t>
    </dgm:pt>
    <dgm:pt modelId="{CCC684AB-D63F-4041-97F6-813E43C01CA4}" type="sibTrans" cxnId="{0A4114C5-4AF3-477A-A5D9-003F8FABAEB1}">
      <dgm:prSet/>
      <dgm:spPr/>
      <dgm:t>
        <a:bodyPr/>
        <a:lstStyle/>
        <a:p>
          <a:endParaRPr lang="en-US"/>
        </a:p>
      </dgm:t>
    </dgm:pt>
    <dgm:pt modelId="{8794D8C1-C306-4AD2-8633-510BA455E0B5}">
      <dgm:prSet phldrT="[Text]"/>
      <dgm:spPr/>
      <dgm:t>
        <a:bodyPr/>
        <a:lstStyle/>
        <a:p>
          <a:r>
            <a:rPr lang="en-US" dirty="0"/>
            <a:t>Cannot change</a:t>
          </a:r>
        </a:p>
      </dgm:t>
    </dgm:pt>
    <dgm:pt modelId="{2FC005A1-9CE9-4F56-8E46-352266FA76F4}" type="parTrans" cxnId="{01975EAA-E93A-414C-865C-DF51D91803A3}">
      <dgm:prSet/>
      <dgm:spPr/>
      <dgm:t>
        <a:bodyPr/>
        <a:lstStyle/>
        <a:p>
          <a:endParaRPr lang="en-US"/>
        </a:p>
      </dgm:t>
    </dgm:pt>
    <dgm:pt modelId="{263939A7-D3B9-464F-90F9-92DFC73DD792}" type="sibTrans" cxnId="{01975EAA-E93A-414C-865C-DF51D91803A3}">
      <dgm:prSet/>
      <dgm:spPr/>
      <dgm:t>
        <a:bodyPr/>
        <a:lstStyle/>
        <a:p>
          <a:endParaRPr lang="en-US"/>
        </a:p>
      </dgm:t>
    </dgm:pt>
    <dgm:pt modelId="{347146F6-0F77-4558-9540-0977EFFEB689}">
      <dgm:prSet phldrT="[Text]"/>
      <dgm:spPr/>
      <dgm:t>
        <a:bodyPr/>
        <a:lstStyle/>
        <a:p>
          <a:r>
            <a:rPr lang="en-US" dirty="0"/>
            <a:t>Will change</a:t>
          </a:r>
        </a:p>
      </dgm:t>
    </dgm:pt>
    <dgm:pt modelId="{65A3BC52-A2FE-49B5-9FE5-42A49C5FD55E}" type="parTrans" cxnId="{54A5DE98-CC35-4593-9C29-CD2B8979CE5D}">
      <dgm:prSet/>
      <dgm:spPr/>
      <dgm:t>
        <a:bodyPr/>
        <a:lstStyle/>
        <a:p>
          <a:endParaRPr lang="en-US"/>
        </a:p>
      </dgm:t>
    </dgm:pt>
    <dgm:pt modelId="{51131471-442D-40B5-B6C6-88BF523AC3E3}" type="sibTrans" cxnId="{54A5DE98-CC35-4593-9C29-CD2B8979CE5D}">
      <dgm:prSet/>
      <dgm:spPr/>
      <dgm:t>
        <a:bodyPr/>
        <a:lstStyle/>
        <a:p>
          <a:endParaRPr lang="en-US"/>
        </a:p>
      </dgm:t>
    </dgm:pt>
    <dgm:pt modelId="{75B11127-B4BD-49D4-8C21-0ECFC127BA80}" type="pres">
      <dgm:prSet presAssocID="{D1D9C7CF-D7A1-4288-8532-67F076FE4B71}" presName="Name0" presStyleCnt="0">
        <dgm:presLayoutVars>
          <dgm:dir/>
          <dgm:resizeHandles val="exact"/>
        </dgm:presLayoutVars>
      </dgm:prSet>
      <dgm:spPr/>
    </dgm:pt>
    <dgm:pt modelId="{DB32D642-2B9F-41EF-9FD5-2BFC60DDAD3B}" type="pres">
      <dgm:prSet presAssocID="{F9C1B26D-0A09-4B5C-8587-4EB2232CA9BA}" presName="node" presStyleLbl="node1" presStyleIdx="0" presStyleCnt="2">
        <dgm:presLayoutVars>
          <dgm:bulletEnabled val="1"/>
        </dgm:presLayoutVars>
      </dgm:prSet>
      <dgm:spPr/>
    </dgm:pt>
    <dgm:pt modelId="{B07E7DE7-57D6-4F43-B213-06768246DDF7}" type="pres">
      <dgm:prSet presAssocID="{7874B2A0-E9E6-44B1-B612-DA43AF597A4D}" presName="sibTrans" presStyleLbl="sibTrans2D1" presStyleIdx="0" presStyleCnt="1" custLinFactNeighborX="-3838" custLinFactNeighborY="-53001"/>
      <dgm:spPr/>
    </dgm:pt>
    <dgm:pt modelId="{88783EE2-D35D-4BDC-9AC9-B945D0EE0B0A}" type="pres">
      <dgm:prSet presAssocID="{7874B2A0-E9E6-44B1-B612-DA43AF597A4D}" presName="connectorText" presStyleLbl="sibTrans2D1" presStyleIdx="0" presStyleCnt="1"/>
      <dgm:spPr/>
    </dgm:pt>
    <dgm:pt modelId="{813279F2-CD59-45D6-B0F9-525FA01383F8}" type="pres">
      <dgm:prSet presAssocID="{54D966B0-EA82-4EF3-9E20-5E2BEB6FB13C}" presName="node" presStyleLbl="node1" presStyleIdx="1" presStyleCnt="2">
        <dgm:presLayoutVars>
          <dgm:bulletEnabled val="1"/>
        </dgm:presLayoutVars>
      </dgm:prSet>
      <dgm:spPr/>
    </dgm:pt>
  </dgm:ptLst>
  <dgm:cxnLst>
    <dgm:cxn modelId="{7371D903-BE20-4A69-8864-97ED3A13D705}" type="presOf" srcId="{7874B2A0-E9E6-44B1-B612-DA43AF597A4D}" destId="{B07E7DE7-57D6-4F43-B213-06768246DDF7}" srcOrd="0" destOrd="0" presId="urn:microsoft.com/office/officeart/2005/8/layout/process1"/>
    <dgm:cxn modelId="{FD522C08-5680-4D6C-8C08-FE197E999452}" type="presOf" srcId="{54D966B0-EA82-4EF3-9E20-5E2BEB6FB13C}" destId="{813279F2-CD59-45D6-B0F9-525FA01383F8}" srcOrd="0" destOrd="0" presId="urn:microsoft.com/office/officeart/2005/8/layout/process1"/>
    <dgm:cxn modelId="{F37A6B17-D83B-4E8F-8405-8582CE1DF1B5}" srcId="{F9C1B26D-0A09-4B5C-8587-4EB2232CA9BA}" destId="{ACDD7812-A10D-4CF9-9A5B-361B77C7E8FA}" srcOrd="0" destOrd="0" parTransId="{86EF7B7F-0F03-45A4-8270-00F4A4284B21}" sibTransId="{5766A0C4-1A88-489A-AF63-5C07FCFB3BEE}"/>
    <dgm:cxn modelId="{D9E29E3B-9EC7-43ED-BF63-6E3CCBA2E4DF}" type="presOf" srcId="{8794D8C1-C306-4AD2-8633-510BA455E0B5}" destId="{DB32D642-2B9F-41EF-9FD5-2BFC60DDAD3B}" srcOrd="0" destOrd="3" presId="urn:microsoft.com/office/officeart/2005/8/layout/process1"/>
    <dgm:cxn modelId="{2E2CBB72-BA16-4749-8406-8D2B57A8B7BF}" type="presOf" srcId="{7874B2A0-E9E6-44B1-B612-DA43AF597A4D}" destId="{88783EE2-D35D-4BDC-9AC9-B945D0EE0B0A}" srcOrd="1" destOrd="0" presId="urn:microsoft.com/office/officeart/2005/8/layout/process1"/>
    <dgm:cxn modelId="{4927DE76-39BE-442B-AC3A-1364A39E5897}" type="presOf" srcId="{F9C1B26D-0A09-4B5C-8587-4EB2232CA9BA}" destId="{DB32D642-2B9F-41EF-9FD5-2BFC60DDAD3B}" srcOrd="0" destOrd="0" presId="urn:microsoft.com/office/officeart/2005/8/layout/process1"/>
    <dgm:cxn modelId="{15554384-2CDD-49E5-80F3-FC87C8A43C89}" srcId="{D1D9C7CF-D7A1-4288-8532-67F076FE4B71}" destId="{F9C1B26D-0A09-4B5C-8587-4EB2232CA9BA}" srcOrd="0" destOrd="0" parTransId="{4C826D16-D41A-461C-9D8B-81C8AE5EB61C}" sibTransId="{7874B2A0-E9E6-44B1-B612-DA43AF597A4D}"/>
    <dgm:cxn modelId="{54A5DE98-CC35-4593-9C29-CD2B8979CE5D}" srcId="{54D966B0-EA82-4EF3-9E20-5E2BEB6FB13C}" destId="{347146F6-0F77-4558-9540-0977EFFEB689}" srcOrd="2" destOrd="0" parTransId="{65A3BC52-A2FE-49B5-9FE5-42A49C5FD55E}" sibTransId="{51131471-442D-40B5-B6C6-88BF523AC3E3}"/>
    <dgm:cxn modelId="{01975EAA-E93A-414C-865C-DF51D91803A3}" srcId="{F9C1B26D-0A09-4B5C-8587-4EB2232CA9BA}" destId="{8794D8C1-C306-4AD2-8633-510BA455E0B5}" srcOrd="2" destOrd="0" parTransId="{2FC005A1-9CE9-4F56-8E46-352266FA76F4}" sibTransId="{263939A7-D3B9-464F-90F9-92DFC73DD792}"/>
    <dgm:cxn modelId="{22E733AF-56A8-4229-AD92-8A28E264CBCF}" type="presOf" srcId="{4BB124C5-E8AB-4477-A530-7596EB9F680E}" destId="{813279F2-CD59-45D6-B0F9-525FA01383F8}" srcOrd="0" destOrd="2" presId="urn:microsoft.com/office/officeart/2005/8/layout/process1"/>
    <dgm:cxn modelId="{525C98C3-C7E4-496C-A223-C2C23BDEBD01}" type="presOf" srcId="{D1D9C7CF-D7A1-4288-8532-67F076FE4B71}" destId="{75B11127-B4BD-49D4-8C21-0ECFC127BA80}" srcOrd="0" destOrd="0" presId="urn:microsoft.com/office/officeart/2005/8/layout/process1"/>
    <dgm:cxn modelId="{0A4114C5-4AF3-477A-A5D9-003F8FABAEB1}" srcId="{54D966B0-EA82-4EF3-9E20-5E2BEB6FB13C}" destId="{4BB124C5-E8AB-4477-A530-7596EB9F680E}" srcOrd="1" destOrd="0" parTransId="{B71AAB29-C2E6-442A-8A3E-2AC7B1ECB7BB}" sibTransId="{CCC684AB-D63F-4041-97F6-813E43C01CA4}"/>
    <dgm:cxn modelId="{DF656FC7-A7E5-4BE1-AD02-42961A1E9D3C}" srcId="{D1D9C7CF-D7A1-4288-8532-67F076FE4B71}" destId="{54D966B0-EA82-4EF3-9E20-5E2BEB6FB13C}" srcOrd="1" destOrd="0" parTransId="{E8B0E890-2340-499F-AB72-C8751EC90955}" sibTransId="{7F116B04-9A54-4C42-A55D-CBD5F772E033}"/>
    <dgm:cxn modelId="{76C2BBCD-F86F-4A41-9476-7A4239F2A318}" srcId="{54D966B0-EA82-4EF3-9E20-5E2BEB6FB13C}" destId="{B9257C47-5889-4105-B6CB-93CF6210940E}" srcOrd="0" destOrd="0" parTransId="{390B2E30-A1DF-4FAA-ADCA-095391C5F7FB}" sibTransId="{59F097D0-3646-4782-BD8C-691E3D6858CB}"/>
    <dgm:cxn modelId="{8354EACD-686F-4CDE-8670-5E3CD168FF8D}" srcId="{F9C1B26D-0A09-4B5C-8587-4EB2232CA9BA}" destId="{12FE1B74-7002-4E64-B383-1C9F5322E447}" srcOrd="1" destOrd="0" parTransId="{15CE4D45-D529-48E3-AB97-92391D13742A}" sibTransId="{D51A2F26-F596-4372-AD22-08B501B76ABD}"/>
    <dgm:cxn modelId="{CDC094D6-272E-41D9-9D60-B889D86F9898}" type="presOf" srcId="{ACDD7812-A10D-4CF9-9A5B-361B77C7E8FA}" destId="{DB32D642-2B9F-41EF-9FD5-2BFC60DDAD3B}" srcOrd="0" destOrd="1" presId="urn:microsoft.com/office/officeart/2005/8/layout/process1"/>
    <dgm:cxn modelId="{44E9DDE5-F266-4862-A554-F47656E1B77B}" type="presOf" srcId="{12FE1B74-7002-4E64-B383-1C9F5322E447}" destId="{DB32D642-2B9F-41EF-9FD5-2BFC60DDAD3B}" srcOrd="0" destOrd="2" presId="urn:microsoft.com/office/officeart/2005/8/layout/process1"/>
    <dgm:cxn modelId="{CCE29CF7-2906-4A83-8B76-0CC94942507C}" type="presOf" srcId="{347146F6-0F77-4558-9540-0977EFFEB689}" destId="{813279F2-CD59-45D6-B0F9-525FA01383F8}" srcOrd="0" destOrd="3" presId="urn:microsoft.com/office/officeart/2005/8/layout/process1"/>
    <dgm:cxn modelId="{183570FD-5F81-4F66-81ED-40A0ED1D5214}" type="presOf" srcId="{B9257C47-5889-4105-B6CB-93CF6210940E}" destId="{813279F2-CD59-45D6-B0F9-525FA01383F8}" srcOrd="0" destOrd="1" presId="urn:microsoft.com/office/officeart/2005/8/layout/process1"/>
    <dgm:cxn modelId="{12A1FAD3-D934-47B7-BC1C-C6A5C12DF2CD}" type="presParOf" srcId="{75B11127-B4BD-49D4-8C21-0ECFC127BA80}" destId="{DB32D642-2B9F-41EF-9FD5-2BFC60DDAD3B}" srcOrd="0" destOrd="0" presId="urn:microsoft.com/office/officeart/2005/8/layout/process1"/>
    <dgm:cxn modelId="{6AB3BB14-A906-44EA-8DA3-B07BBF608153}" type="presParOf" srcId="{75B11127-B4BD-49D4-8C21-0ECFC127BA80}" destId="{B07E7DE7-57D6-4F43-B213-06768246DDF7}" srcOrd="1" destOrd="0" presId="urn:microsoft.com/office/officeart/2005/8/layout/process1"/>
    <dgm:cxn modelId="{72722BDC-594D-4F46-B881-53CAAAC83122}" type="presParOf" srcId="{B07E7DE7-57D6-4F43-B213-06768246DDF7}" destId="{88783EE2-D35D-4BDC-9AC9-B945D0EE0B0A}" srcOrd="0" destOrd="0" presId="urn:microsoft.com/office/officeart/2005/8/layout/process1"/>
    <dgm:cxn modelId="{B8FFF639-F9F3-4C6A-85D9-D9E84ECFF48F}" type="presParOf" srcId="{75B11127-B4BD-49D4-8C21-0ECFC127BA80}" destId="{813279F2-CD59-45D6-B0F9-525FA01383F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9D8E4-2003-4B1E-ABC9-6664FA2ABA4E}">
      <dsp:nvSpPr>
        <dsp:cNvPr id="0" name=""/>
        <dsp:cNvSpPr/>
      </dsp:nvSpPr>
      <dsp:spPr>
        <a:xfrm rot="16200000">
          <a:off x="960" y="456084"/>
          <a:ext cx="2224730" cy="222473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Implementation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You control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You are responsible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You provide</a:t>
          </a:r>
        </a:p>
      </dsp:txBody>
      <dsp:txXfrm rot="5400000">
        <a:off x="961" y="1012265"/>
        <a:ext cx="1835402" cy="1112365"/>
      </dsp:txXfrm>
    </dsp:sp>
    <dsp:sp modelId="{7BBF18E1-81EF-4B0D-9004-1F2E856C297A}">
      <dsp:nvSpPr>
        <dsp:cNvPr id="0" name=""/>
        <dsp:cNvSpPr/>
      </dsp:nvSpPr>
      <dsp:spPr>
        <a:xfrm rot="5400000">
          <a:off x="2381233" y="456084"/>
          <a:ext cx="2224730" cy="222473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User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They control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They are responsible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They consume</a:t>
          </a:r>
        </a:p>
      </dsp:txBody>
      <dsp:txXfrm rot="-5400000">
        <a:off x="2770562" y="1012267"/>
        <a:ext cx="1835402" cy="1112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27D26-63FC-45CE-A964-86218667013E}">
      <dsp:nvSpPr>
        <dsp:cNvPr id="0" name=""/>
        <dsp:cNvSpPr/>
      </dsp:nvSpPr>
      <dsp:spPr>
        <a:xfrm>
          <a:off x="1973241" y="251"/>
          <a:ext cx="966828" cy="966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Design API</a:t>
          </a:r>
        </a:p>
      </dsp:txBody>
      <dsp:txXfrm>
        <a:off x="2114830" y="141840"/>
        <a:ext cx="683650" cy="683650"/>
      </dsp:txXfrm>
    </dsp:sp>
    <dsp:sp modelId="{042CC854-AFB0-45E0-88E4-AB1EF32C2108}">
      <dsp:nvSpPr>
        <dsp:cNvPr id="0" name=""/>
        <dsp:cNvSpPr/>
      </dsp:nvSpPr>
      <dsp:spPr>
        <a:xfrm rot="2700000">
          <a:off x="2836399" y="829170"/>
          <a:ext cx="257826" cy="3263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847726" y="867084"/>
        <a:ext cx="180478" cy="195782"/>
      </dsp:txXfrm>
    </dsp:sp>
    <dsp:sp modelId="{437AF5C9-A00B-4927-87C2-F3A4C2E9C58D}">
      <dsp:nvSpPr>
        <dsp:cNvPr id="0" name=""/>
        <dsp:cNvSpPr/>
      </dsp:nvSpPr>
      <dsp:spPr>
        <a:xfrm>
          <a:off x="3000876" y="1027885"/>
          <a:ext cx="966828" cy="966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Implement API</a:t>
          </a:r>
        </a:p>
      </dsp:txBody>
      <dsp:txXfrm>
        <a:off x="3142465" y="1169474"/>
        <a:ext cx="683650" cy="683650"/>
      </dsp:txXfrm>
    </dsp:sp>
    <dsp:sp modelId="{2705DDB7-67CD-4DDE-B215-9D0D65E04D56}">
      <dsp:nvSpPr>
        <dsp:cNvPr id="0" name=""/>
        <dsp:cNvSpPr/>
      </dsp:nvSpPr>
      <dsp:spPr>
        <a:xfrm rot="8100000">
          <a:off x="2846719" y="1856805"/>
          <a:ext cx="257826" cy="3263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2912740" y="1894719"/>
        <a:ext cx="180478" cy="195782"/>
      </dsp:txXfrm>
    </dsp:sp>
    <dsp:sp modelId="{CB589BB2-DE2A-4BD7-BE3F-0AF9E4D07702}">
      <dsp:nvSpPr>
        <dsp:cNvPr id="0" name=""/>
        <dsp:cNvSpPr/>
      </dsp:nvSpPr>
      <dsp:spPr>
        <a:xfrm>
          <a:off x="1973241" y="2055520"/>
          <a:ext cx="966828" cy="966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Write Samples</a:t>
          </a:r>
        </a:p>
      </dsp:txBody>
      <dsp:txXfrm>
        <a:off x="2114830" y="2197109"/>
        <a:ext cx="683650" cy="683650"/>
      </dsp:txXfrm>
    </dsp:sp>
    <dsp:sp modelId="{06AAEF1D-F296-4416-B572-AE14827B8D63}">
      <dsp:nvSpPr>
        <dsp:cNvPr id="0" name=""/>
        <dsp:cNvSpPr/>
      </dsp:nvSpPr>
      <dsp:spPr>
        <a:xfrm rot="13500000">
          <a:off x="1819085" y="1867124"/>
          <a:ext cx="257826" cy="3263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1885106" y="1959732"/>
        <a:ext cx="180478" cy="195782"/>
      </dsp:txXfrm>
    </dsp:sp>
    <dsp:sp modelId="{5CFC865A-8B9B-4D4C-A26F-1D846CFD75CF}">
      <dsp:nvSpPr>
        <dsp:cNvPr id="0" name=""/>
        <dsp:cNvSpPr/>
      </dsp:nvSpPr>
      <dsp:spPr>
        <a:xfrm>
          <a:off x="945607" y="1027885"/>
          <a:ext cx="966828" cy="966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Write Documentation</a:t>
          </a:r>
        </a:p>
      </dsp:txBody>
      <dsp:txXfrm>
        <a:off x="1087196" y="1169474"/>
        <a:ext cx="683650" cy="683650"/>
      </dsp:txXfrm>
    </dsp:sp>
    <dsp:sp modelId="{0B8F9B16-4518-4478-AA1E-6E181819ABC8}">
      <dsp:nvSpPr>
        <dsp:cNvPr id="0" name=""/>
        <dsp:cNvSpPr/>
      </dsp:nvSpPr>
      <dsp:spPr>
        <a:xfrm rot="18900000">
          <a:off x="1808765" y="839490"/>
          <a:ext cx="257826" cy="3263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820092" y="932098"/>
        <a:ext cx="180478" cy="1957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2D642-2B9F-41EF-9FD5-2BFC60DDAD3B}">
      <dsp:nvSpPr>
        <dsp:cNvPr id="0" name=""/>
        <dsp:cNvSpPr/>
      </dsp:nvSpPr>
      <dsp:spPr>
        <a:xfrm>
          <a:off x="899" y="992809"/>
          <a:ext cx="1918802" cy="1151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Your WHAT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Public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Cannot change</a:t>
          </a:r>
        </a:p>
      </dsp:txBody>
      <dsp:txXfrm>
        <a:off x="34619" y="1026529"/>
        <a:ext cx="1851362" cy="1083841"/>
      </dsp:txXfrm>
    </dsp:sp>
    <dsp:sp modelId="{B07E7DE7-57D6-4F43-B213-06768246DDF7}">
      <dsp:nvSpPr>
        <dsp:cNvPr id="0" name=""/>
        <dsp:cNvSpPr/>
      </dsp:nvSpPr>
      <dsp:spPr>
        <a:xfrm>
          <a:off x="2095969" y="1078306"/>
          <a:ext cx="406786" cy="475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095969" y="1173478"/>
        <a:ext cx="284750" cy="285518"/>
      </dsp:txXfrm>
    </dsp:sp>
    <dsp:sp modelId="{813279F2-CD59-45D6-B0F9-525FA01383F8}">
      <dsp:nvSpPr>
        <dsp:cNvPr id="0" name=""/>
        <dsp:cNvSpPr/>
      </dsp:nvSpPr>
      <dsp:spPr>
        <a:xfrm>
          <a:off x="2687222" y="992809"/>
          <a:ext cx="1918802" cy="1151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Implementation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Your HOW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Private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Will change</a:t>
          </a:r>
        </a:p>
      </dsp:txBody>
      <dsp:txXfrm>
        <a:off x="2720942" y="1026529"/>
        <a:ext cx="1851362" cy="1083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13EE4-78C3-490F-AD03-4491C37A8796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32166-D667-4383-B839-F1433620BE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1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54B81-F76C-4130-A3A6-053208F3BF56}" type="datetimeFigureOut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B48B0-85B2-40C4-A05A-571C99C8AB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321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43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6688" y="404813"/>
            <a:ext cx="2781301" cy="156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LISP 1.5 Programmer’s Manual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75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6688" y="404813"/>
            <a:ext cx="2781301" cy="156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LISP 1.5 Programmer’s Manual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37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15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21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76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6688" y="404813"/>
            <a:ext cx="2781301" cy="156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UNIVAC1</a:t>
            </a:r>
            <a:r>
              <a:rPr lang="en-US" baseline="0" dirty="0"/>
              <a:t> control station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04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6688" y="404813"/>
            <a:ext cx="2781301" cy="156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Mercury delay line memory of UNIVAC 1 (1951)  </a:t>
            </a:r>
            <a:r>
              <a:rPr lang="en-US" dirty="0">
                <a:sym typeface="Wingdings" panose="05000000000000000000" pitchFamily="2" charset="2"/>
              </a:rPr>
              <a:t> approx. 13 KB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http://univac1.0catch.com/#b2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 line = 10 words of 12 6-bit characters = 90 bytes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 tank = 16 lines = 1.4 KB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126 mercury channels</a:t>
            </a:r>
            <a:r>
              <a:rPr lang="en-US" baseline="0" dirty="0"/>
              <a:t> in 7 mercury tanks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dirty="0"/>
              <a:t>http://en.wikipedia.org/wiki/File:Mercury_memory.jpg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6688" y="404813"/>
            <a:ext cx="2781301" cy="156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Programming for the UNIVAC FAC-TRONIC system,</a:t>
            </a:r>
            <a:r>
              <a:rPr lang="en-US" baseline="0" dirty="0"/>
              <a:t> 1935 by Remington Rand </a:t>
            </a:r>
            <a:r>
              <a:rPr lang="en-US" baseline="0" dirty="0" err="1"/>
              <a:t>inc</a:t>
            </a:r>
            <a:endParaRPr lang="en-US" dirty="0"/>
          </a:p>
          <a:p>
            <a:r>
              <a:rPr lang="en-US" dirty="0"/>
              <a:t>http://bitsavers.informatik.uni-stuttgart.de/pdf/univac/univac1/UNIVAC_Programming_Jan53.pdf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68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6688" y="404813"/>
            <a:ext cx="2781301" cy="156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http://en.wikipedia.org/wiki/File:FortranCardPROJ039.agr.jpg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04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6688" y="404813"/>
            <a:ext cx="2781301" cy="156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http://www.ibiblio.org/pub/languages/fortran/ch1-1.html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20x less statements than assembly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6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62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s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$12,345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$6,789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205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$25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$50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$100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710ED40-A455-4EEF-AAD2-1479EE311AB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4793ACF-6372-4346-9E08-F9E4D25847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07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E6654E2-1600-436C-996F-AB13D779B0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255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 Content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11" descr="Competitors logos quadrant">
            <a:extLst>
              <a:ext uri="{FF2B5EF4-FFF2-40B4-BE49-F238E27FC236}">
                <a16:creationId xmlns:a16="http://schemas.microsoft.com/office/drawing/2014/main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17" name="Picture Placeholder 11" descr="Competitors logos quadrant">
            <a:extLst>
              <a:ext uri="{FF2B5EF4-FFF2-40B4-BE49-F238E27FC236}">
                <a16:creationId xmlns:a16="http://schemas.microsoft.com/office/drawing/2014/main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18" name="Picture Placeholder 11" descr="Competitors logos quadrant">
            <a:extLst>
              <a:ext uri="{FF2B5EF4-FFF2-40B4-BE49-F238E27FC236}">
                <a16:creationId xmlns:a16="http://schemas.microsoft.com/office/drawing/2014/main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0" name="Picture Placeholder 11" descr="Competitors logos quadrant">
            <a:extLst>
              <a:ext uri="{FF2B5EF4-FFF2-40B4-BE49-F238E27FC236}">
                <a16:creationId xmlns:a16="http://schemas.microsoft.com/office/drawing/2014/main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2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Rectangle: Rounded Corners 7">
            <a:extLst>
              <a:ext uri="{FF2B5EF4-FFF2-40B4-BE49-F238E27FC236}">
                <a16:creationId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506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h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8" y="2606834"/>
            <a:ext cx="4913312" cy="3022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CB2E1E06-E22D-4555-9D15-BBCA0BE6F5F4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402339" y="2606834"/>
            <a:ext cx="4913312" cy="3022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65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B7A3AAFE-6461-4AE9-B70B-74CB089850A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FBE4D9BD-0351-4B91-B0BC-1DC3E5348A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EDAADAFF-CDF8-4B5A-B4AF-07A1E3BDCFF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72A71372-85B1-4BE9-AFC9-78A34420C19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50" name="Picture Placeholder 11">
            <a:extLst>
              <a:ext uri="{FF2B5EF4-FFF2-40B4-BE49-F238E27FC236}">
                <a16:creationId xmlns:a16="http://schemas.microsoft.com/office/drawing/2014/main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071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100"/>
            <a:ext cx="10512425" cy="368633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76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367781E-9C82-4788-A807-0111EF793B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5484CD3-57F0-46B6-96E6-54BDB7A030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A582499F-142E-436A-931B-C9E57565DF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494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Picture Placeholder 10">
            <a:extLst>
              <a:ext uri="{FF2B5EF4-FFF2-40B4-BE49-F238E27FC236}">
                <a16:creationId xmlns:a16="http://schemas.microsoft.com/office/drawing/2014/main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2" name="Text Placeholder 11">
            <a:extLst>
              <a:ext uri="{FF2B5EF4-FFF2-40B4-BE49-F238E27FC236}">
                <a16:creationId xmlns:a16="http://schemas.microsoft.com/office/drawing/2014/main" id="{CCEF4D60-F822-4C96-86FD-DE22EF496C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3" name="Picture Placeholder 10">
            <a:extLst>
              <a:ext uri="{FF2B5EF4-FFF2-40B4-BE49-F238E27FC236}">
                <a16:creationId xmlns:a16="http://schemas.microsoft.com/office/drawing/2014/main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5" name="Text Placeholder 11">
            <a:extLst>
              <a:ext uri="{FF2B5EF4-FFF2-40B4-BE49-F238E27FC236}">
                <a16:creationId xmlns:a16="http://schemas.microsoft.com/office/drawing/2014/main" id="{D74DE44D-21EB-4B7D-A729-0564A65C12D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6" name="Picture Placeholder 10">
            <a:extLst>
              <a:ext uri="{FF2B5EF4-FFF2-40B4-BE49-F238E27FC236}">
                <a16:creationId xmlns:a16="http://schemas.microsoft.com/office/drawing/2014/main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8" name="Text Placeholder 11">
            <a:extLst>
              <a:ext uri="{FF2B5EF4-FFF2-40B4-BE49-F238E27FC236}">
                <a16:creationId xmlns:a16="http://schemas.microsoft.com/office/drawing/2014/main" id="{10099025-C128-45B2-90F6-5ABA8380C6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9" name="Picture Placeholder 10">
            <a:extLst>
              <a:ext uri="{FF2B5EF4-FFF2-40B4-BE49-F238E27FC236}">
                <a16:creationId xmlns:a16="http://schemas.microsoft.com/office/drawing/2014/main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1" name="Picture Placeholder 11">
            <a:extLst>
              <a:ext uri="{FF2B5EF4-FFF2-40B4-BE49-F238E27FC236}">
                <a16:creationId xmlns:a16="http://schemas.microsoft.com/office/drawing/2014/main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69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anchor="b" anchorCtr="0">
            <a:noAutofit/>
          </a:bodyPr>
          <a:lstStyle>
            <a:lvl1pPr algn="r">
              <a:defRPr sz="5500" b="1"/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2095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11F291FA-EABF-4C0D-AF94-B7A47A81ECE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FD1E7350-7D86-49FC-8701-EE982A922CD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6E490732-5FB8-4E3E-9D69-E5406F92F7F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839788" y="2039527"/>
            <a:ext cx="4110037" cy="328494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7" name="Picture Placeholder 11">
            <a:extLst>
              <a:ext uri="{FF2B5EF4-FFF2-40B4-BE49-F238E27FC236}">
                <a16:creationId xmlns:a16="http://schemas.microsoft.com/office/drawing/2014/main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831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97FFDD0-A08E-4CF1-A48B-295DE808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7430E2-DDF4-4D72-AF97-86B66F1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46E1E0F-4E59-4E81-9D45-686A3E2B32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8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anchor="b" anchorCtr="0">
            <a:noAutofit/>
          </a:bodyPr>
          <a:lstStyle>
            <a:lvl1pPr>
              <a:defRPr sz="5500"/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Allan Mattsson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Phone: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208-555-0183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Email: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alaan@fineartschool.net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Website: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www.fineartschool.net</a:t>
            </a:r>
          </a:p>
        </p:txBody>
      </p:sp>
    </p:spTree>
    <p:extLst>
      <p:ext uri="{BB962C8B-B14F-4D97-AF65-F5344CB8AC3E}">
        <p14:creationId xmlns:p14="http://schemas.microsoft.com/office/powerpoint/2010/main" val="102675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/>
          <a:lstStyle>
            <a:lvl1pPr algn="ctr">
              <a:defRPr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70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87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792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Section Title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28570" y="2880087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614288" y="2880087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Section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4D9A5A5-DC49-42A9-AF1C-03EE63FAC03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921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359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anchor="b" anchorCtr="0">
            <a:noAutofit/>
          </a:bodyPr>
          <a:lstStyle>
            <a:lvl1pPr algn="r">
              <a:defRPr sz="5500" b="1"/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5176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5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741282D-68FE-4C49-8F91-14A2214B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222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noProof="0" smtClean="0"/>
              <a:pPr/>
              <a:t>9/26/2019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711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0794048-CBDE-4DD8-B381-C7B3F8BC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9403"/>
            <a:ext cx="5157787" cy="45567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728F1E0-EBE6-4A1C-A9AD-A2F93B61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9401"/>
            <a:ext cx="5183188" cy="45567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15BD07-216B-4BED-B02B-A824C3B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523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6152D61-B915-4FFA-BFAB-BE67BD9F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6B9FA21-7A71-4ACD-9725-F9C35C79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13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noProof="0" smtClean="0"/>
              <a:pPr/>
              <a:t>9/26/2019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687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2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2BFF-A7D8-4C29-89A0-BC16EA5EFCC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082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677189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16928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1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5500"/>
    </mc:Choice>
    <mc:Fallback xmlns="">
      <p:transition advTm="1255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62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9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2364AD-425B-49F5-828E-637D01836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8AB5-30F7-45B7-9FD0-AFBD09BA11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64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ro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30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anchor="b" anchorCtr="0"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7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7347BFF-8FB8-4EF0-81EE-3A9E7C6F23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4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fld id="{DE8A4E7E-06A4-424E-83B2-0F5C45AFEB4E}" type="datetime1">
              <a:rPr lang="en-US" noProof="0" smtClean="0"/>
              <a:pPr/>
              <a:t>9/26/2019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  <p:sldLayoutId id="2147483693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virtualmarketingofficer.com/2009/08/07/sustainable-and-valuable-social-media-strategy-part-ii/tool-box-small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creativecommons.org/licenses/by-nc-sa/3.0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virtualmarketingofficer.com/2009/08/07/sustainable-and-valuable-social-media-strategy-part-ii/tool-box-small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creativecommons.org/licenses/by-nc-sa/3.0/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virtualmarketingofficer.com/2009/08/07/sustainable-and-valuable-social-media-strategy-part-ii/tool-box-small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6ADA7-71A1-44A8-81BF-1B6CACFB75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Designing </a:t>
            </a:r>
            <a:br>
              <a:rPr lang="en-US" sz="4000" dirty="0"/>
            </a:br>
            <a:r>
              <a:rPr lang="en-US" sz="4000" dirty="0"/>
              <a:t>Object-Oriented </a:t>
            </a:r>
            <a:r>
              <a:rPr lang="en-US" sz="4000" dirty="0" err="1"/>
              <a:t>APIes</a:t>
            </a:r>
            <a:r>
              <a:rPr lang="en-US" sz="4000" dirty="0"/>
              <a:t> That Last</a:t>
            </a:r>
            <a:endParaRPr lang="ru-RU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C4633-7458-4F99-83F4-CB5107BC26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Gael Fraiteur</a:t>
            </a:r>
            <a:endParaRPr lang="ru-RU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0EB2A1E8-0722-4386-BF1D-243051EB870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02200" y="1722438"/>
            <a:ext cx="2387600" cy="485775"/>
            <a:chOff x="3088" y="1085"/>
            <a:chExt cx="1504" cy="306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3F54C97E-BB55-46E9-A768-C7A57EB175E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88" y="1085"/>
              <a:ext cx="1504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8EB8035-CBDB-4857-805A-7DC16FF5F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8" y="1129"/>
              <a:ext cx="156" cy="233"/>
            </a:xfrm>
            <a:custGeom>
              <a:avLst/>
              <a:gdLst>
                <a:gd name="T0" fmla="*/ 532 w 1151"/>
                <a:gd name="T1" fmla="*/ 841 h 1648"/>
                <a:gd name="T2" fmla="*/ 807 w 1151"/>
                <a:gd name="T3" fmla="*/ 577 h 1648"/>
                <a:gd name="T4" fmla="*/ 807 w 1151"/>
                <a:gd name="T5" fmla="*/ 575 h 1648"/>
                <a:gd name="T6" fmla="*/ 527 w 1151"/>
                <a:gd name="T7" fmla="*/ 309 h 1648"/>
                <a:gd name="T8" fmla="*/ 341 w 1151"/>
                <a:gd name="T9" fmla="*/ 309 h 1648"/>
                <a:gd name="T10" fmla="*/ 341 w 1151"/>
                <a:gd name="T11" fmla="*/ 841 h 1648"/>
                <a:gd name="T12" fmla="*/ 0 w 1151"/>
                <a:gd name="T13" fmla="*/ 0 h 1648"/>
                <a:gd name="T14" fmla="*/ 548 w 1151"/>
                <a:gd name="T15" fmla="*/ 0 h 1648"/>
                <a:gd name="T16" fmla="*/ 1151 w 1151"/>
                <a:gd name="T17" fmla="*/ 565 h 1648"/>
                <a:gd name="T18" fmla="*/ 1151 w 1151"/>
                <a:gd name="T19" fmla="*/ 570 h 1648"/>
                <a:gd name="T20" fmla="*/ 534 w 1151"/>
                <a:gd name="T21" fmla="*/ 1147 h 1648"/>
                <a:gd name="T22" fmla="*/ 341 w 1151"/>
                <a:gd name="T23" fmla="*/ 1147 h 1648"/>
                <a:gd name="T24" fmla="*/ 341 w 1151"/>
                <a:gd name="T25" fmla="*/ 1648 h 1648"/>
                <a:gd name="T26" fmla="*/ 0 w 1151"/>
                <a:gd name="T27" fmla="*/ 1648 h 1648"/>
                <a:gd name="T28" fmla="*/ 0 w 1151"/>
                <a:gd name="T29" fmla="*/ 0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1" h="1648">
                  <a:moveTo>
                    <a:pt x="532" y="841"/>
                  </a:moveTo>
                  <a:cubicBezTo>
                    <a:pt x="708" y="841"/>
                    <a:pt x="807" y="730"/>
                    <a:pt x="807" y="577"/>
                  </a:cubicBezTo>
                  <a:lnTo>
                    <a:pt x="807" y="575"/>
                  </a:lnTo>
                  <a:cubicBezTo>
                    <a:pt x="807" y="403"/>
                    <a:pt x="708" y="309"/>
                    <a:pt x="527" y="309"/>
                  </a:cubicBezTo>
                  <a:lnTo>
                    <a:pt x="341" y="309"/>
                  </a:lnTo>
                  <a:lnTo>
                    <a:pt x="341" y="841"/>
                  </a:lnTo>
                  <a:moveTo>
                    <a:pt x="0" y="0"/>
                  </a:moveTo>
                  <a:lnTo>
                    <a:pt x="548" y="0"/>
                  </a:lnTo>
                  <a:cubicBezTo>
                    <a:pt x="918" y="0"/>
                    <a:pt x="1151" y="215"/>
                    <a:pt x="1151" y="565"/>
                  </a:cubicBezTo>
                  <a:lnTo>
                    <a:pt x="1151" y="570"/>
                  </a:lnTo>
                  <a:cubicBezTo>
                    <a:pt x="1151" y="949"/>
                    <a:pt x="880" y="1140"/>
                    <a:pt x="534" y="1147"/>
                  </a:cubicBezTo>
                  <a:lnTo>
                    <a:pt x="341" y="1147"/>
                  </a:lnTo>
                  <a:lnTo>
                    <a:pt x="341" y="1648"/>
                  </a:lnTo>
                  <a:lnTo>
                    <a:pt x="0" y="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6D92D24-810A-43A7-A60D-F8928CFC3E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3" y="1125"/>
              <a:ext cx="202" cy="241"/>
            </a:xfrm>
            <a:custGeom>
              <a:avLst/>
              <a:gdLst>
                <a:gd name="T0" fmla="*/ 1137 w 1490"/>
                <a:gd name="T1" fmla="*/ 862 h 1704"/>
                <a:gd name="T2" fmla="*/ 1137 w 1490"/>
                <a:gd name="T3" fmla="*/ 845 h 1704"/>
                <a:gd name="T4" fmla="*/ 744 w 1490"/>
                <a:gd name="T5" fmla="*/ 316 h 1704"/>
                <a:gd name="T6" fmla="*/ 351 w 1490"/>
                <a:gd name="T7" fmla="*/ 843 h 1704"/>
                <a:gd name="T8" fmla="*/ 351 w 1490"/>
                <a:gd name="T9" fmla="*/ 859 h 1704"/>
                <a:gd name="T10" fmla="*/ 746 w 1490"/>
                <a:gd name="T11" fmla="*/ 1389 h 1704"/>
                <a:gd name="T12" fmla="*/ 1137 w 1490"/>
                <a:gd name="T13" fmla="*/ 862 h 1704"/>
                <a:gd name="T14" fmla="*/ 0 w 1490"/>
                <a:gd name="T15" fmla="*/ 869 h 1704"/>
                <a:gd name="T16" fmla="*/ 0 w 1490"/>
                <a:gd name="T17" fmla="*/ 841 h 1704"/>
                <a:gd name="T18" fmla="*/ 746 w 1490"/>
                <a:gd name="T19" fmla="*/ 0 h 1704"/>
                <a:gd name="T20" fmla="*/ 1490 w 1490"/>
                <a:gd name="T21" fmla="*/ 836 h 1704"/>
                <a:gd name="T22" fmla="*/ 1490 w 1490"/>
                <a:gd name="T23" fmla="*/ 864 h 1704"/>
                <a:gd name="T24" fmla="*/ 744 w 1490"/>
                <a:gd name="T25" fmla="*/ 1704 h 1704"/>
                <a:gd name="T26" fmla="*/ 0 w 1490"/>
                <a:gd name="T27" fmla="*/ 869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0" h="1704">
                  <a:moveTo>
                    <a:pt x="1137" y="862"/>
                  </a:moveTo>
                  <a:lnTo>
                    <a:pt x="1137" y="845"/>
                  </a:lnTo>
                  <a:cubicBezTo>
                    <a:pt x="1137" y="520"/>
                    <a:pt x="972" y="316"/>
                    <a:pt x="744" y="316"/>
                  </a:cubicBezTo>
                  <a:cubicBezTo>
                    <a:pt x="513" y="316"/>
                    <a:pt x="351" y="518"/>
                    <a:pt x="351" y="843"/>
                  </a:cubicBezTo>
                  <a:lnTo>
                    <a:pt x="351" y="859"/>
                  </a:lnTo>
                  <a:cubicBezTo>
                    <a:pt x="351" y="1184"/>
                    <a:pt x="518" y="1389"/>
                    <a:pt x="746" y="1389"/>
                  </a:cubicBezTo>
                  <a:cubicBezTo>
                    <a:pt x="975" y="1389"/>
                    <a:pt x="1137" y="1187"/>
                    <a:pt x="1137" y="862"/>
                  </a:cubicBezTo>
                  <a:close/>
                  <a:moveTo>
                    <a:pt x="0" y="869"/>
                  </a:moveTo>
                  <a:lnTo>
                    <a:pt x="0" y="841"/>
                  </a:lnTo>
                  <a:cubicBezTo>
                    <a:pt x="0" y="346"/>
                    <a:pt x="311" y="0"/>
                    <a:pt x="746" y="0"/>
                  </a:cubicBezTo>
                  <a:cubicBezTo>
                    <a:pt x="1184" y="0"/>
                    <a:pt x="1490" y="344"/>
                    <a:pt x="1490" y="836"/>
                  </a:cubicBezTo>
                  <a:lnTo>
                    <a:pt x="1490" y="864"/>
                  </a:lnTo>
                  <a:cubicBezTo>
                    <a:pt x="1490" y="1356"/>
                    <a:pt x="1180" y="1704"/>
                    <a:pt x="744" y="1704"/>
                  </a:cubicBezTo>
                  <a:cubicBezTo>
                    <a:pt x="306" y="1704"/>
                    <a:pt x="0" y="1361"/>
                    <a:pt x="0" y="86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7689BFD-1049-425B-9FFA-FABCCCD53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1126"/>
              <a:ext cx="158" cy="239"/>
            </a:xfrm>
            <a:custGeom>
              <a:avLst/>
              <a:gdLst>
                <a:gd name="T0" fmla="*/ 0 w 1163"/>
                <a:gd name="T1" fmla="*/ 1448 h 1690"/>
                <a:gd name="T2" fmla="*/ 202 w 1163"/>
                <a:gd name="T3" fmla="*/ 1196 h 1690"/>
                <a:gd name="T4" fmla="*/ 612 w 1163"/>
                <a:gd name="T5" fmla="*/ 1382 h 1690"/>
                <a:gd name="T6" fmla="*/ 824 w 1163"/>
                <a:gd name="T7" fmla="*/ 1220 h 1690"/>
                <a:gd name="T8" fmla="*/ 824 w 1163"/>
                <a:gd name="T9" fmla="*/ 1217 h 1690"/>
                <a:gd name="T10" fmla="*/ 541 w 1163"/>
                <a:gd name="T11" fmla="*/ 994 h 1690"/>
                <a:gd name="T12" fmla="*/ 68 w 1163"/>
                <a:gd name="T13" fmla="*/ 487 h 1690"/>
                <a:gd name="T14" fmla="*/ 68 w 1163"/>
                <a:gd name="T15" fmla="*/ 483 h 1690"/>
                <a:gd name="T16" fmla="*/ 607 w 1163"/>
                <a:gd name="T17" fmla="*/ 0 h 1690"/>
                <a:gd name="T18" fmla="*/ 1139 w 1163"/>
                <a:gd name="T19" fmla="*/ 203 h 1690"/>
                <a:gd name="T20" fmla="*/ 949 w 1163"/>
                <a:gd name="T21" fmla="*/ 462 h 1690"/>
                <a:gd name="T22" fmla="*/ 598 w 1163"/>
                <a:gd name="T23" fmla="*/ 309 h 1690"/>
                <a:gd name="T24" fmla="*/ 407 w 1163"/>
                <a:gd name="T25" fmla="*/ 452 h 1690"/>
                <a:gd name="T26" fmla="*/ 407 w 1163"/>
                <a:gd name="T27" fmla="*/ 454 h 1690"/>
                <a:gd name="T28" fmla="*/ 720 w 1163"/>
                <a:gd name="T29" fmla="*/ 699 h 1690"/>
                <a:gd name="T30" fmla="*/ 1163 w 1163"/>
                <a:gd name="T31" fmla="*/ 1191 h 1690"/>
                <a:gd name="T32" fmla="*/ 1163 w 1163"/>
                <a:gd name="T33" fmla="*/ 1196 h 1690"/>
                <a:gd name="T34" fmla="*/ 610 w 1163"/>
                <a:gd name="T35" fmla="*/ 1690 h 1690"/>
                <a:gd name="T36" fmla="*/ 0 w 1163"/>
                <a:gd name="T37" fmla="*/ 1448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3" h="1690">
                  <a:moveTo>
                    <a:pt x="0" y="1448"/>
                  </a:moveTo>
                  <a:lnTo>
                    <a:pt x="202" y="1196"/>
                  </a:lnTo>
                  <a:cubicBezTo>
                    <a:pt x="313" y="1293"/>
                    <a:pt x="447" y="1382"/>
                    <a:pt x="612" y="1382"/>
                  </a:cubicBezTo>
                  <a:cubicBezTo>
                    <a:pt x="744" y="1382"/>
                    <a:pt x="824" y="1316"/>
                    <a:pt x="824" y="1220"/>
                  </a:cubicBezTo>
                  <a:lnTo>
                    <a:pt x="824" y="1217"/>
                  </a:lnTo>
                  <a:cubicBezTo>
                    <a:pt x="824" y="1135"/>
                    <a:pt x="777" y="1083"/>
                    <a:pt x="541" y="994"/>
                  </a:cubicBezTo>
                  <a:cubicBezTo>
                    <a:pt x="249" y="881"/>
                    <a:pt x="68" y="770"/>
                    <a:pt x="68" y="487"/>
                  </a:cubicBezTo>
                  <a:lnTo>
                    <a:pt x="68" y="483"/>
                  </a:lnTo>
                  <a:cubicBezTo>
                    <a:pt x="68" y="196"/>
                    <a:pt x="289" y="0"/>
                    <a:pt x="607" y="0"/>
                  </a:cubicBezTo>
                  <a:cubicBezTo>
                    <a:pt x="800" y="0"/>
                    <a:pt x="989" y="66"/>
                    <a:pt x="1139" y="203"/>
                  </a:cubicBezTo>
                  <a:lnTo>
                    <a:pt x="949" y="462"/>
                  </a:lnTo>
                  <a:cubicBezTo>
                    <a:pt x="845" y="377"/>
                    <a:pt x="725" y="309"/>
                    <a:pt x="598" y="309"/>
                  </a:cubicBezTo>
                  <a:cubicBezTo>
                    <a:pt x="480" y="309"/>
                    <a:pt x="407" y="367"/>
                    <a:pt x="407" y="452"/>
                  </a:cubicBezTo>
                  <a:lnTo>
                    <a:pt x="407" y="454"/>
                  </a:lnTo>
                  <a:cubicBezTo>
                    <a:pt x="407" y="549"/>
                    <a:pt x="464" y="593"/>
                    <a:pt x="720" y="699"/>
                  </a:cubicBezTo>
                  <a:cubicBezTo>
                    <a:pt x="1007" y="812"/>
                    <a:pt x="1163" y="935"/>
                    <a:pt x="1163" y="1191"/>
                  </a:cubicBezTo>
                  <a:lnTo>
                    <a:pt x="1163" y="1196"/>
                  </a:lnTo>
                  <a:cubicBezTo>
                    <a:pt x="1163" y="1502"/>
                    <a:pt x="930" y="1690"/>
                    <a:pt x="610" y="1690"/>
                  </a:cubicBezTo>
                  <a:cubicBezTo>
                    <a:pt x="400" y="1690"/>
                    <a:pt x="181" y="1617"/>
                    <a:pt x="0" y="144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1B9938C3-7ADE-4BDD-AE4B-7CFBD162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1129"/>
              <a:ext cx="159" cy="233"/>
            </a:xfrm>
            <a:custGeom>
              <a:avLst/>
              <a:gdLst>
                <a:gd name="T0" fmla="*/ 57 w 159"/>
                <a:gd name="T1" fmla="*/ 44 h 233"/>
                <a:gd name="T2" fmla="*/ 0 w 159"/>
                <a:gd name="T3" fmla="*/ 44 h 233"/>
                <a:gd name="T4" fmla="*/ 0 w 159"/>
                <a:gd name="T5" fmla="*/ 0 h 233"/>
                <a:gd name="T6" fmla="*/ 159 w 159"/>
                <a:gd name="T7" fmla="*/ 0 h 233"/>
                <a:gd name="T8" fmla="*/ 159 w 159"/>
                <a:gd name="T9" fmla="*/ 44 h 233"/>
                <a:gd name="T10" fmla="*/ 103 w 159"/>
                <a:gd name="T11" fmla="*/ 44 h 233"/>
                <a:gd name="T12" fmla="*/ 103 w 159"/>
                <a:gd name="T13" fmla="*/ 233 h 233"/>
                <a:gd name="T14" fmla="*/ 57 w 159"/>
                <a:gd name="T15" fmla="*/ 233 h 233"/>
                <a:gd name="T16" fmla="*/ 57 w 159"/>
                <a:gd name="T17" fmla="*/ 4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233">
                  <a:moveTo>
                    <a:pt x="57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59" y="0"/>
                  </a:lnTo>
                  <a:lnTo>
                    <a:pt x="159" y="44"/>
                  </a:lnTo>
                  <a:lnTo>
                    <a:pt x="103" y="44"/>
                  </a:lnTo>
                  <a:lnTo>
                    <a:pt x="103" y="233"/>
                  </a:lnTo>
                  <a:lnTo>
                    <a:pt x="57" y="233"/>
                  </a:lnTo>
                  <a:lnTo>
                    <a:pt x="57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3830CEA-DDDC-4A97-B0B2-BC650D8CA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1125"/>
              <a:ext cx="143" cy="240"/>
            </a:xfrm>
            <a:custGeom>
              <a:avLst/>
              <a:gdLst>
                <a:gd name="T0" fmla="*/ 0 w 1052"/>
                <a:gd name="T1" fmla="*/ 1466 h 1695"/>
                <a:gd name="T2" fmla="*/ 78 w 1052"/>
                <a:gd name="T3" fmla="*/ 1375 h 1695"/>
                <a:gd name="T4" fmla="*/ 563 w 1052"/>
                <a:gd name="T5" fmla="*/ 1586 h 1695"/>
                <a:gd name="T6" fmla="*/ 937 w 1052"/>
                <a:gd name="T7" fmla="*/ 1269 h 1695"/>
                <a:gd name="T8" fmla="*/ 937 w 1052"/>
                <a:gd name="T9" fmla="*/ 1264 h 1695"/>
                <a:gd name="T10" fmla="*/ 539 w 1052"/>
                <a:gd name="T11" fmla="*/ 894 h 1695"/>
                <a:gd name="T12" fmla="*/ 66 w 1052"/>
                <a:gd name="T13" fmla="*/ 421 h 1695"/>
                <a:gd name="T14" fmla="*/ 66 w 1052"/>
                <a:gd name="T15" fmla="*/ 416 h 1695"/>
                <a:gd name="T16" fmla="*/ 544 w 1052"/>
                <a:gd name="T17" fmla="*/ 0 h 1695"/>
                <a:gd name="T18" fmla="*/ 1024 w 1052"/>
                <a:gd name="T19" fmla="*/ 179 h 1695"/>
                <a:gd name="T20" fmla="*/ 951 w 1052"/>
                <a:gd name="T21" fmla="*/ 273 h 1695"/>
                <a:gd name="T22" fmla="*/ 539 w 1052"/>
                <a:gd name="T23" fmla="*/ 108 h 1695"/>
                <a:gd name="T24" fmla="*/ 184 w 1052"/>
                <a:gd name="T25" fmla="*/ 407 h 1695"/>
                <a:gd name="T26" fmla="*/ 184 w 1052"/>
                <a:gd name="T27" fmla="*/ 412 h 1695"/>
                <a:gd name="T28" fmla="*/ 593 w 1052"/>
                <a:gd name="T29" fmla="*/ 786 h 1695"/>
                <a:gd name="T30" fmla="*/ 1052 w 1052"/>
                <a:gd name="T31" fmla="*/ 1257 h 1695"/>
                <a:gd name="T32" fmla="*/ 1052 w 1052"/>
                <a:gd name="T33" fmla="*/ 1262 h 1695"/>
                <a:gd name="T34" fmla="*/ 560 w 1052"/>
                <a:gd name="T35" fmla="*/ 1695 h 1695"/>
                <a:gd name="T36" fmla="*/ 0 w 1052"/>
                <a:gd name="T37" fmla="*/ 1466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1695">
                  <a:moveTo>
                    <a:pt x="0" y="1466"/>
                  </a:moveTo>
                  <a:lnTo>
                    <a:pt x="78" y="1375"/>
                  </a:lnTo>
                  <a:cubicBezTo>
                    <a:pt x="226" y="1513"/>
                    <a:pt x="370" y="1586"/>
                    <a:pt x="563" y="1586"/>
                  </a:cubicBezTo>
                  <a:cubicBezTo>
                    <a:pt x="784" y="1586"/>
                    <a:pt x="937" y="1448"/>
                    <a:pt x="937" y="1269"/>
                  </a:cubicBezTo>
                  <a:lnTo>
                    <a:pt x="937" y="1264"/>
                  </a:lnTo>
                  <a:cubicBezTo>
                    <a:pt x="937" y="1109"/>
                    <a:pt x="862" y="1007"/>
                    <a:pt x="539" y="894"/>
                  </a:cubicBezTo>
                  <a:cubicBezTo>
                    <a:pt x="179" y="765"/>
                    <a:pt x="66" y="635"/>
                    <a:pt x="66" y="421"/>
                  </a:cubicBezTo>
                  <a:lnTo>
                    <a:pt x="66" y="416"/>
                  </a:lnTo>
                  <a:cubicBezTo>
                    <a:pt x="66" y="183"/>
                    <a:pt x="266" y="0"/>
                    <a:pt x="544" y="0"/>
                  </a:cubicBezTo>
                  <a:cubicBezTo>
                    <a:pt x="732" y="0"/>
                    <a:pt x="880" y="56"/>
                    <a:pt x="1024" y="179"/>
                  </a:cubicBezTo>
                  <a:lnTo>
                    <a:pt x="951" y="273"/>
                  </a:lnTo>
                  <a:cubicBezTo>
                    <a:pt x="822" y="157"/>
                    <a:pt x="687" y="108"/>
                    <a:pt x="539" y="108"/>
                  </a:cubicBezTo>
                  <a:cubicBezTo>
                    <a:pt x="322" y="108"/>
                    <a:pt x="184" y="242"/>
                    <a:pt x="184" y="407"/>
                  </a:cubicBezTo>
                  <a:lnTo>
                    <a:pt x="184" y="412"/>
                  </a:lnTo>
                  <a:cubicBezTo>
                    <a:pt x="184" y="572"/>
                    <a:pt x="261" y="671"/>
                    <a:pt x="593" y="786"/>
                  </a:cubicBezTo>
                  <a:cubicBezTo>
                    <a:pt x="946" y="916"/>
                    <a:pt x="1052" y="1052"/>
                    <a:pt x="1052" y="1257"/>
                  </a:cubicBezTo>
                  <a:lnTo>
                    <a:pt x="1052" y="1262"/>
                  </a:lnTo>
                  <a:cubicBezTo>
                    <a:pt x="1052" y="1511"/>
                    <a:pt x="845" y="1695"/>
                    <a:pt x="560" y="1695"/>
                  </a:cubicBezTo>
                  <a:cubicBezTo>
                    <a:pt x="346" y="1695"/>
                    <a:pt x="172" y="1624"/>
                    <a:pt x="0" y="146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0905B20-78F7-44BF-B8C7-5BD071C93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1129"/>
              <a:ext cx="152" cy="233"/>
            </a:xfrm>
            <a:custGeom>
              <a:avLst/>
              <a:gdLst>
                <a:gd name="T0" fmla="*/ 0 w 152"/>
                <a:gd name="T1" fmla="*/ 0 h 233"/>
                <a:gd name="T2" fmla="*/ 16 w 152"/>
                <a:gd name="T3" fmla="*/ 0 h 233"/>
                <a:gd name="T4" fmla="*/ 16 w 152"/>
                <a:gd name="T5" fmla="*/ 108 h 233"/>
                <a:gd name="T6" fmla="*/ 136 w 152"/>
                <a:gd name="T7" fmla="*/ 108 h 233"/>
                <a:gd name="T8" fmla="*/ 136 w 152"/>
                <a:gd name="T9" fmla="*/ 0 h 233"/>
                <a:gd name="T10" fmla="*/ 152 w 152"/>
                <a:gd name="T11" fmla="*/ 0 h 233"/>
                <a:gd name="T12" fmla="*/ 152 w 152"/>
                <a:gd name="T13" fmla="*/ 233 h 233"/>
                <a:gd name="T14" fmla="*/ 136 w 152"/>
                <a:gd name="T15" fmla="*/ 233 h 233"/>
                <a:gd name="T16" fmla="*/ 136 w 152"/>
                <a:gd name="T17" fmla="*/ 123 h 233"/>
                <a:gd name="T18" fmla="*/ 16 w 152"/>
                <a:gd name="T19" fmla="*/ 123 h 233"/>
                <a:gd name="T20" fmla="*/ 16 w 152"/>
                <a:gd name="T21" fmla="*/ 233 h 233"/>
                <a:gd name="T22" fmla="*/ 0 w 152"/>
                <a:gd name="T23" fmla="*/ 233 h 233"/>
                <a:gd name="T24" fmla="*/ 0 w 152"/>
                <a:gd name="T25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233">
                  <a:moveTo>
                    <a:pt x="0" y="0"/>
                  </a:moveTo>
                  <a:lnTo>
                    <a:pt x="16" y="0"/>
                  </a:lnTo>
                  <a:lnTo>
                    <a:pt x="16" y="108"/>
                  </a:lnTo>
                  <a:lnTo>
                    <a:pt x="136" y="108"/>
                  </a:lnTo>
                  <a:lnTo>
                    <a:pt x="136" y="0"/>
                  </a:lnTo>
                  <a:lnTo>
                    <a:pt x="152" y="0"/>
                  </a:lnTo>
                  <a:lnTo>
                    <a:pt x="152" y="233"/>
                  </a:lnTo>
                  <a:lnTo>
                    <a:pt x="136" y="233"/>
                  </a:lnTo>
                  <a:lnTo>
                    <a:pt x="136" y="123"/>
                  </a:lnTo>
                  <a:lnTo>
                    <a:pt x="16" y="123"/>
                  </a:lnTo>
                  <a:lnTo>
                    <a:pt x="16" y="233"/>
                  </a:lnTo>
                  <a:lnTo>
                    <a:pt x="0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E4C46FA-E565-4975-BC9B-290B1E2C83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1" y="1127"/>
              <a:ext cx="191" cy="235"/>
            </a:xfrm>
            <a:custGeom>
              <a:avLst/>
              <a:gdLst>
                <a:gd name="T0" fmla="*/ 144 w 191"/>
                <a:gd name="T1" fmla="*/ 155 h 235"/>
                <a:gd name="T2" fmla="*/ 95 w 191"/>
                <a:gd name="T3" fmla="*/ 20 h 235"/>
                <a:gd name="T4" fmla="*/ 46 w 191"/>
                <a:gd name="T5" fmla="*/ 155 h 235"/>
                <a:gd name="T6" fmla="*/ 144 w 191"/>
                <a:gd name="T7" fmla="*/ 155 h 235"/>
                <a:gd name="T8" fmla="*/ 87 w 191"/>
                <a:gd name="T9" fmla="*/ 0 h 235"/>
                <a:gd name="T10" fmla="*/ 103 w 191"/>
                <a:gd name="T11" fmla="*/ 0 h 235"/>
                <a:gd name="T12" fmla="*/ 191 w 191"/>
                <a:gd name="T13" fmla="*/ 235 h 235"/>
                <a:gd name="T14" fmla="*/ 173 w 191"/>
                <a:gd name="T15" fmla="*/ 235 h 235"/>
                <a:gd name="T16" fmla="*/ 150 w 191"/>
                <a:gd name="T17" fmla="*/ 170 h 235"/>
                <a:gd name="T18" fmla="*/ 40 w 191"/>
                <a:gd name="T19" fmla="*/ 170 h 235"/>
                <a:gd name="T20" fmla="*/ 17 w 191"/>
                <a:gd name="T21" fmla="*/ 235 h 235"/>
                <a:gd name="T22" fmla="*/ 0 w 191"/>
                <a:gd name="T23" fmla="*/ 235 h 235"/>
                <a:gd name="T24" fmla="*/ 87 w 191"/>
                <a:gd name="T2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235">
                  <a:moveTo>
                    <a:pt x="144" y="155"/>
                  </a:moveTo>
                  <a:lnTo>
                    <a:pt x="95" y="20"/>
                  </a:lnTo>
                  <a:lnTo>
                    <a:pt x="46" y="155"/>
                  </a:lnTo>
                  <a:lnTo>
                    <a:pt x="144" y="155"/>
                  </a:lnTo>
                  <a:close/>
                  <a:moveTo>
                    <a:pt x="87" y="0"/>
                  </a:moveTo>
                  <a:lnTo>
                    <a:pt x="103" y="0"/>
                  </a:lnTo>
                  <a:lnTo>
                    <a:pt x="191" y="235"/>
                  </a:lnTo>
                  <a:lnTo>
                    <a:pt x="173" y="235"/>
                  </a:lnTo>
                  <a:lnTo>
                    <a:pt x="150" y="170"/>
                  </a:lnTo>
                  <a:lnTo>
                    <a:pt x="40" y="170"/>
                  </a:lnTo>
                  <a:lnTo>
                    <a:pt x="17" y="235"/>
                  </a:lnTo>
                  <a:lnTo>
                    <a:pt x="0" y="23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464768A-014C-42B5-A6A6-B33C665E30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5" y="1129"/>
              <a:ext cx="156" cy="233"/>
            </a:xfrm>
            <a:custGeom>
              <a:avLst/>
              <a:gdLst>
                <a:gd name="T0" fmla="*/ 509 w 1149"/>
                <a:gd name="T1" fmla="*/ 864 h 1648"/>
                <a:gd name="T2" fmla="*/ 982 w 1149"/>
                <a:gd name="T3" fmla="*/ 483 h 1648"/>
                <a:gd name="T4" fmla="*/ 982 w 1149"/>
                <a:gd name="T5" fmla="*/ 478 h 1648"/>
                <a:gd name="T6" fmla="*/ 537 w 1149"/>
                <a:gd name="T7" fmla="*/ 109 h 1648"/>
                <a:gd name="T8" fmla="*/ 118 w 1149"/>
                <a:gd name="T9" fmla="*/ 109 h 1648"/>
                <a:gd name="T10" fmla="*/ 118 w 1149"/>
                <a:gd name="T11" fmla="*/ 864 h 1648"/>
                <a:gd name="T12" fmla="*/ 0 w 1149"/>
                <a:gd name="T13" fmla="*/ 0 h 1648"/>
                <a:gd name="T14" fmla="*/ 544 w 1149"/>
                <a:gd name="T15" fmla="*/ 0 h 1648"/>
                <a:gd name="T16" fmla="*/ 970 w 1149"/>
                <a:gd name="T17" fmla="*/ 151 h 1648"/>
                <a:gd name="T18" fmla="*/ 1097 w 1149"/>
                <a:gd name="T19" fmla="*/ 474 h 1648"/>
                <a:gd name="T20" fmla="*/ 1097 w 1149"/>
                <a:gd name="T21" fmla="*/ 478 h 1648"/>
                <a:gd name="T22" fmla="*/ 676 w 1149"/>
                <a:gd name="T23" fmla="*/ 947 h 1648"/>
                <a:gd name="T24" fmla="*/ 1149 w 1149"/>
                <a:gd name="T25" fmla="*/ 1648 h 1648"/>
                <a:gd name="T26" fmla="*/ 1005 w 1149"/>
                <a:gd name="T27" fmla="*/ 1648 h 1648"/>
                <a:gd name="T28" fmla="*/ 549 w 1149"/>
                <a:gd name="T29" fmla="*/ 970 h 1648"/>
                <a:gd name="T30" fmla="*/ 118 w 1149"/>
                <a:gd name="T31" fmla="*/ 970 h 1648"/>
                <a:gd name="T32" fmla="*/ 118 w 1149"/>
                <a:gd name="T33" fmla="*/ 1648 h 1648"/>
                <a:gd name="T34" fmla="*/ 0 w 1149"/>
                <a:gd name="T35" fmla="*/ 1648 h 1648"/>
                <a:gd name="T36" fmla="*/ 0 w 1149"/>
                <a:gd name="T37" fmla="*/ 0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9" h="1648">
                  <a:moveTo>
                    <a:pt x="509" y="864"/>
                  </a:moveTo>
                  <a:cubicBezTo>
                    <a:pt x="812" y="864"/>
                    <a:pt x="982" y="716"/>
                    <a:pt x="982" y="483"/>
                  </a:cubicBezTo>
                  <a:lnTo>
                    <a:pt x="982" y="478"/>
                  </a:lnTo>
                  <a:cubicBezTo>
                    <a:pt x="982" y="243"/>
                    <a:pt x="815" y="109"/>
                    <a:pt x="537" y="109"/>
                  </a:cubicBezTo>
                  <a:lnTo>
                    <a:pt x="118" y="109"/>
                  </a:lnTo>
                  <a:lnTo>
                    <a:pt x="118" y="864"/>
                  </a:lnTo>
                  <a:moveTo>
                    <a:pt x="0" y="0"/>
                  </a:moveTo>
                  <a:lnTo>
                    <a:pt x="544" y="0"/>
                  </a:lnTo>
                  <a:cubicBezTo>
                    <a:pt x="728" y="0"/>
                    <a:pt x="878" y="59"/>
                    <a:pt x="970" y="151"/>
                  </a:cubicBezTo>
                  <a:cubicBezTo>
                    <a:pt x="1050" y="231"/>
                    <a:pt x="1097" y="346"/>
                    <a:pt x="1097" y="474"/>
                  </a:cubicBezTo>
                  <a:lnTo>
                    <a:pt x="1097" y="478"/>
                  </a:lnTo>
                  <a:cubicBezTo>
                    <a:pt x="1097" y="744"/>
                    <a:pt x="921" y="902"/>
                    <a:pt x="676" y="947"/>
                  </a:cubicBezTo>
                  <a:lnTo>
                    <a:pt x="1149" y="1648"/>
                  </a:lnTo>
                  <a:lnTo>
                    <a:pt x="1005" y="1648"/>
                  </a:lnTo>
                  <a:lnTo>
                    <a:pt x="549" y="970"/>
                  </a:lnTo>
                  <a:lnTo>
                    <a:pt x="118" y="970"/>
                  </a:lnTo>
                  <a:lnTo>
                    <a:pt x="118" y="1648"/>
                  </a:lnTo>
                  <a:lnTo>
                    <a:pt x="0" y="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EABC381B-4A5E-4337-BAA7-E4AF3C6C6C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6" y="1129"/>
              <a:ext cx="142" cy="233"/>
            </a:xfrm>
            <a:custGeom>
              <a:avLst/>
              <a:gdLst>
                <a:gd name="T0" fmla="*/ 461 w 1047"/>
                <a:gd name="T1" fmla="*/ 930 h 1648"/>
                <a:gd name="T2" fmla="*/ 932 w 1047"/>
                <a:gd name="T3" fmla="*/ 516 h 1648"/>
                <a:gd name="T4" fmla="*/ 932 w 1047"/>
                <a:gd name="T5" fmla="*/ 511 h 1648"/>
                <a:gd name="T6" fmla="*/ 471 w 1047"/>
                <a:gd name="T7" fmla="*/ 109 h 1648"/>
                <a:gd name="T8" fmla="*/ 118 w 1047"/>
                <a:gd name="T9" fmla="*/ 109 h 1648"/>
                <a:gd name="T10" fmla="*/ 118 w 1047"/>
                <a:gd name="T11" fmla="*/ 930 h 1648"/>
                <a:gd name="T12" fmla="*/ 0 w 1047"/>
                <a:gd name="T13" fmla="*/ 0 h 1648"/>
                <a:gd name="T14" fmla="*/ 478 w 1047"/>
                <a:gd name="T15" fmla="*/ 0 h 1648"/>
                <a:gd name="T16" fmla="*/ 1047 w 1047"/>
                <a:gd name="T17" fmla="*/ 506 h 1648"/>
                <a:gd name="T18" fmla="*/ 1047 w 1047"/>
                <a:gd name="T19" fmla="*/ 511 h 1648"/>
                <a:gd name="T20" fmla="*/ 454 w 1047"/>
                <a:gd name="T21" fmla="*/ 1036 h 1648"/>
                <a:gd name="T22" fmla="*/ 118 w 1047"/>
                <a:gd name="T23" fmla="*/ 1036 h 1648"/>
                <a:gd name="T24" fmla="*/ 118 w 1047"/>
                <a:gd name="T25" fmla="*/ 1648 h 1648"/>
                <a:gd name="T26" fmla="*/ 0 w 1047"/>
                <a:gd name="T27" fmla="*/ 1648 h 1648"/>
                <a:gd name="T28" fmla="*/ 0 w 1047"/>
                <a:gd name="T29" fmla="*/ 0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7" h="1648">
                  <a:moveTo>
                    <a:pt x="461" y="930"/>
                  </a:moveTo>
                  <a:cubicBezTo>
                    <a:pt x="748" y="930"/>
                    <a:pt x="932" y="770"/>
                    <a:pt x="932" y="516"/>
                  </a:cubicBezTo>
                  <a:lnTo>
                    <a:pt x="932" y="511"/>
                  </a:lnTo>
                  <a:cubicBezTo>
                    <a:pt x="932" y="250"/>
                    <a:pt x="746" y="109"/>
                    <a:pt x="471" y="109"/>
                  </a:cubicBezTo>
                  <a:lnTo>
                    <a:pt x="118" y="109"/>
                  </a:lnTo>
                  <a:lnTo>
                    <a:pt x="118" y="930"/>
                  </a:lnTo>
                  <a:moveTo>
                    <a:pt x="0" y="0"/>
                  </a:moveTo>
                  <a:lnTo>
                    <a:pt x="478" y="0"/>
                  </a:lnTo>
                  <a:cubicBezTo>
                    <a:pt x="819" y="0"/>
                    <a:pt x="1047" y="191"/>
                    <a:pt x="1047" y="506"/>
                  </a:cubicBezTo>
                  <a:lnTo>
                    <a:pt x="1047" y="511"/>
                  </a:lnTo>
                  <a:cubicBezTo>
                    <a:pt x="1047" y="848"/>
                    <a:pt x="788" y="1036"/>
                    <a:pt x="454" y="1036"/>
                  </a:cubicBezTo>
                  <a:lnTo>
                    <a:pt x="118" y="1036"/>
                  </a:lnTo>
                  <a:lnTo>
                    <a:pt x="118" y="1648"/>
                  </a:lnTo>
                  <a:lnTo>
                    <a:pt x="0" y="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17F6602C-E39A-49D1-B63D-237AA0E360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8" y="1129"/>
              <a:ext cx="156" cy="233"/>
            </a:xfrm>
            <a:custGeom>
              <a:avLst/>
              <a:gdLst>
                <a:gd name="T0" fmla="*/ 532 w 1151"/>
                <a:gd name="T1" fmla="*/ 841 h 1648"/>
                <a:gd name="T2" fmla="*/ 807 w 1151"/>
                <a:gd name="T3" fmla="*/ 577 h 1648"/>
                <a:gd name="T4" fmla="*/ 807 w 1151"/>
                <a:gd name="T5" fmla="*/ 575 h 1648"/>
                <a:gd name="T6" fmla="*/ 527 w 1151"/>
                <a:gd name="T7" fmla="*/ 309 h 1648"/>
                <a:gd name="T8" fmla="*/ 341 w 1151"/>
                <a:gd name="T9" fmla="*/ 309 h 1648"/>
                <a:gd name="T10" fmla="*/ 341 w 1151"/>
                <a:gd name="T11" fmla="*/ 841 h 1648"/>
                <a:gd name="T12" fmla="*/ 0 w 1151"/>
                <a:gd name="T13" fmla="*/ 0 h 1648"/>
                <a:gd name="T14" fmla="*/ 548 w 1151"/>
                <a:gd name="T15" fmla="*/ 0 h 1648"/>
                <a:gd name="T16" fmla="*/ 1151 w 1151"/>
                <a:gd name="T17" fmla="*/ 565 h 1648"/>
                <a:gd name="T18" fmla="*/ 1151 w 1151"/>
                <a:gd name="T19" fmla="*/ 570 h 1648"/>
                <a:gd name="T20" fmla="*/ 534 w 1151"/>
                <a:gd name="T21" fmla="*/ 1147 h 1648"/>
                <a:gd name="T22" fmla="*/ 341 w 1151"/>
                <a:gd name="T23" fmla="*/ 1147 h 1648"/>
                <a:gd name="T24" fmla="*/ 341 w 1151"/>
                <a:gd name="T25" fmla="*/ 1648 h 1648"/>
                <a:gd name="T26" fmla="*/ 0 w 1151"/>
                <a:gd name="T27" fmla="*/ 1648 h 1648"/>
                <a:gd name="T28" fmla="*/ 0 w 1151"/>
                <a:gd name="T29" fmla="*/ 0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1" h="1648">
                  <a:moveTo>
                    <a:pt x="532" y="841"/>
                  </a:moveTo>
                  <a:cubicBezTo>
                    <a:pt x="708" y="841"/>
                    <a:pt x="807" y="730"/>
                    <a:pt x="807" y="577"/>
                  </a:cubicBezTo>
                  <a:lnTo>
                    <a:pt x="807" y="575"/>
                  </a:lnTo>
                  <a:cubicBezTo>
                    <a:pt x="807" y="403"/>
                    <a:pt x="708" y="309"/>
                    <a:pt x="527" y="309"/>
                  </a:cubicBezTo>
                  <a:lnTo>
                    <a:pt x="341" y="309"/>
                  </a:lnTo>
                  <a:lnTo>
                    <a:pt x="341" y="841"/>
                  </a:lnTo>
                  <a:moveTo>
                    <a:pt x="0" y="0"/>
                  </a:moveTo>
                  <a:lnTo>
                    <a:pt x="548" y="0"/>
                  </a:lnTo>
                  <a:cubicBezTo>
                    <a:pt x="918" y="0"/>
                    <a:pt x="1151" y="215"/>
                    <a:pt x="1151" y="565"/>
                  </a:cubicBezTo>
                  <a:lnTo>
                    <a:pt x="1151" y="570"/>
                  </a:lnTo>
                  <a:cubicBezTo>
                    <a:pt x="1151" y="949"/>
                    <a:pt x="880" y="1140"/>
                    <a:pt x="534" y="1147"/>
                  </a:cubicBezTo>
                  <a:lnTo>
                    <a:pt x="341" y="1147"/>
                  </a:lnTo>
                  <a:lnTo>
                    <a:pt x="341" y="1648"/>
                  </a:lnTo>
                  <a:lnTo>
                    <a:pt x="0" y="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B272762-6D39-4F38-8D1B-B70422B989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3" y="1125"/>
              <a:ext cx="202" cy="241"/>
            </a:xfrm>
            <a:custGeom>
              <a:avLst/>
              <a:gdLst>
                <a:gd name="T0" fmla="*/ 1137 w 1490"/>
                <a:gd name="T1" fmla="*/ 862 h 1704"/>
                <a:gd name="T2" fmla="*/ 1137 w 1490"/>
                <a:gd name="T3" fmla="*/ 845 h 1704"/>
                <a:gd name="T4" fmla="*/ 744 w 1490"/>
                <a:gd name="T5" fmla="*/ 316 h 1704"/>
                <a:gd name="T6" fmla="*/ 351 w 1490"/>
                <a:gd name="T7" fmla="*/ 843 h 1704"/>
                <a:gd name="T8" fmla="*/ 351 w 1490"/>
                <a:gd name="T9" fmla="*/ 859 h 1704"/>
                <a:gd name="T10" fmla="*/ 746 w 1490"/>
                <a:gd name="T11" fmla="*/ 1389 h 1704"/>
                <a:gd name="T12" fmla="*/ 1137 w 1490"/>
                <a:gd name="T13" fmla="*/ 862 h 1704"/>
                <a:gd name="T14" fmla="*/ 0 w 1490"/>
                <a:gd name="T15" fmla="*/ 869 h 1704"/>
                <a:gd name="T16" fmla="*/ 0 w 1490"/>
                <a:gd name="T17" fmla="*/ 841 h 1704"/>
                <a:gd name="T18" fmla="*/ 746 w 1490"/>
                <a:gd name="T19" fmla="*/ 0 h 1704"/>
                <a:gd name="T20" fmla="*/ 1490 w 1490"/>
                <a:gd name="T21" fmla="*/ 836 h 1704"/>
                <a:gd name="T22" fmla="*/ 1490 w 1490"/>
                <a:gd name="T23" fmla="*/ 864 h 1704"/>
                <a:gd name="T24" fmla="*/ 744 w 1490"/>
                <a:gd name="T25" fmla="*/ 1704 h 1704"/>
                <a:gd name="T26" fmla="*/ 0 w 1490"/>
                <a:gd name="T27" fmla="*/ 869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0" h="1704">
                  <a:moveTo>
                    <a:pt x="1137" y="862"/>
                  </a:moveTo>
                  <a:lnTo>
                    <a:pt x="1137" y="845"/>
                  </a:lnTo>
                  <a:cubicBezTo>
                    <a:pt x="1137" y="520"/>
                    <a:pt x="972" y="316"/>
                    <a:pt x="744" y="316"/>
                  </a:cubicBezTo>
                  <a:cubicBezTo>
                    <a:pt x="513" y="316"/>
                    <a:pt x="351" y="518"/>
                    <a:pt x="351" y="843"/>
                  </a:cubicBezTo>
                  <a:lnTo>
                    <a:pt x="351" y="859"/>
                  </a:lnTo>
                  <a:cubicBezTo>
                    <a:pt x="351" y="1184"/>
                    <a:pt x="518" y="1389"/>
                    <a:pt x="746" y="1389"/>
                  </a:cubicBezTo>
                  <a:cubicBezTo>
                    <a:pt x="975" y="1389"/>
                    <a:pt x="1137" y="1187"/>
                    <a:pt x="1137" y="862"/>
                  </a:cubicBezTo>
                  <a:close/>
                  <a:moveTo>
                    <a:pt x="0" y="869"/>
                  </a:moveTo>
                  <a:lnTo>
                    <a:pt x="0" y="841"/>
                  </a:lnTo>
                  <a:cubicBezTo>
                    <a:pt x="0" y="346"/>
                    <a:pt x="311" y="0"/>
                    <a:pt x="746" y="0"/>
                  </a:cubicBezTo>
                  <a:cubicBezTo>
                    <a:pt x="1184" y="0"/>
                    <a:pt x="1490" y="344"/>
                    <a:pt x="1490" y="836"/>
                  </a:cubicBezTo>
                  <a:lnTo>
                    <a:pt x="1490" y="864"/>
                  </a:lnTo>
                  <a:cubicBezTo>
                    <a:pt x="1490" y="1356"/>
                    <a:pt x="1180" y="1704"/>
                    <a:pt x="744" y="1704"/>
                  </a:cubicBezTo>
                  <a:cubicBezTo>
                    <a:pt x="306" y="1704"/>
                    <a:pt x="0" y="1361"/>
                    <a:pt x="0" y="86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D6C8E33A-1A61-456B-AB76-3B4771FFB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1126"/>
              <a:ext cx="158" cy="239"/>
            </a:xfrm>
            <a:custGeom>
              <a:avLst/>
              <a:gdLst>
                <a:gd name="T0" fmla="*/ 0 w 1163"/>
                <a:gd name="T1" fmla="*/ 1448 h 1690"/>
                <a:gd name="T2" fmla="*/ 202 w 1163"/>
                <a:gd name="T3" fmla="*/ 1196 h 1690"/>
                <a:gd name="T4" fmla="*/ 612 w 1163"/>
                <a:gd name="T5" fmla="*/ 1382 h 1690"/>
                <a:gd name="T6" fmla="*/ 824 w 1163"/>
                <a:gd name="T7" fmla="*/ 1220 h 1690"/>
                <a:gd name="T8" fmla="*/ 824 w 1163"/>
                <a:gd name="T9" fmla="*/ 1217 h 1690"/>
                <a:gd name="T10" fmla="*/ 541 w 1163"/>
                <a:gd name="T11" fmla="*/ 994 h 1690"/>
                <a:gd name="T12" fmla="*/ 68 w 1163"/>
                <a:gd name="T13" fmla="*/ 487 h 1690"/>
                <a:gd name="T14" fmla="*/ 68 w 1163"/>
                <a:gd name="T15" fmla="*/ 483 h 1690"/>
                <a:gd name="T16" fmla="*/ 607 w 1163"/>
                <a:gd name="T17" fmla="*/ 0 h 1690"/>
                <a:gd name="T18" fmla="*/ 1139 w 1163"/>
                <a:gd name="T19" fmla="*/ 203 h 1690"/>
                <a:gd name="T20" fmla="*/ 949 w 1163"/>
                <a:gd name="T21" fmla="*/ 462 h 1690"/>
                <a:gd name="T22" fmla="*/ 598 w 1163"/>
                <a:gd name="T23" fmla="*/ 309 h 1690"/>
                <a:gd name="T24" fmla="*/ 407 w 1163"/>
                <a:gd name="T25" fmla="*/ 452 h 1690"/>
                <a:gd name="T26" fmla="*/ 407 w 1163"/>
                <a:gd name="T27" fmla="*/ 454 h 1690"/>
                <a:gd name="T28" fmla="*/ 720 w 1163"/>
                <a:gd name="T29" fmla="*/ 699 h 1690"/>
                <a:gd name="T30" fmla="*/ 1163 w 1163"/>
                <a:gd name="T31" fmla="*/ 1191 h 1690"/>
                <a:gd name="T32" fmla="*/ 1163 w 1163"/>
                <a:gd name="T33" fmla="*/ 1196 h 1690"/>
                <a:gd name="T34" fmla="*/ 610 w 1163"/>
                <a:gd name="T35" fmla="*/ 1690 h 1690"/>
                <a:gd name="T36" fmla="*/ 0 w 1163"/>
                <a:gd name="T37" fmla="*/ 1448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3" h="1690">
                  <a:moveTo>
                    <a:pt x="0" y="1448"/>
                  </a:moveTo>
                  <a:lnTo>
                    <a:pt x="202" y="1196"/>
                  </a:lnTo>
                  <a:cubicBezTo>
                    <a:pt x="313" y="1293"/>
                    <a:pt x="447" y="1382"/>
                    <a:pt x="612" y="1382"/>
                  </a:cubicBezTo>
                  <a:cubicBezTo>
                    <a:pt x="744" y="1382"/>
                    <a:pt x="824" y="1316"/>
                    <a:pt x="824" y="1220"/>
                  </a:cubicBezTo>
                  <a:lnTo>
                    <a:pt x="824" y="1217"/>
                  </a:lnTo>
                  <a:cubicBezTo>
                    <a:pt x="824" y="1135"/>
                    <a:pt x="777" y="1083"/>
                    <a:pt x="541" y="994"/>
                  </a:cubicBezTo>
                  <a:cubicBezTo>
                    <a:pt x="249" y="881"/>
                    <a:pt x="68" y="770"/>
                    <a:pt x="68" y="487"/>
                  </a:cubicBezTo>
                  <a:lnTo>
                    <a:pt x="68" y="483"/>
                  </a:lnTo>
                  <a:cubicBezTo>
                    <a:pt x="68" y="196"/>
                    <a:pt x="289" y="0"/>
                    <a:pt x="607" y="0"/>
                  </a:cubicBezTo>
                  <a:cubicBezTo>
                    <a:pt x="800" y="0"/>
                    <a:pt x="989" y="66"/>
                    <a:pt x="1139" y="203"/>
                  </a:cubicBezTo>
                  <a:lnTo>
                    <a:pt x="949" y="462"/>
                  </a:lnTo>
                  <a:cubicBezTo>
                    <a:pt x="845" y="377"/>
                    <a:pt x="725" y="309"/>
                    <a:pt x="598" y="309"/>
                  </a:cubicBezTo>
                  <a:cubicBezTo>
                    <a:pt x="480" y="309"/>
                    <a:pt x="407" y="367"/>
                    <a:pt x="407" y="452"/>
                  </a:cubicBezTo>
                  <a:lnTo>
                    <a:pt x="407" y="454"/>
                  </a:lnTo>
                  <a:cubicBezTo>
                    <a:pt x="407" y="549"/>
                    <a:pt x="464" y="593"/>
                    <a:pt x="720" y="699"/>
                  </a:cubicBezTo>
                  <a:cubicBezTo>
                    <a:pt x="1007" y="812"/>
                    <a:pt x="1163" y="935"/>
                    <a:pt x="1163" y="1191"/>
                  </a:cubicBezTo>
                  <a:lnTo>
                    <a:pt x="1163" y="1196"/>
                  </a:lnTo>
                  <a:cubicBezTo>
                    <a:pt x="1163" y="1502"/>
                    <a:pt x="930" y="1690"/>
                    <a:pt x="610" y="1690"/>
                  </a:cubicBezTo>
                  <a:cubicBezTo>
                    <a:pt x="400" y="1690"/>
                    <a:pt x="181" y="1617"/>
                    <a:pt x="0" y="144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B57FFEF0-AAB2-4949-832E-4B3F6AB1E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1129"/>
              <a:ext cx="159" cy="233"/>
            </a:xfrm>
            <a:custGeom>
              <a:avLst/>
              <a:gdLst>
                <a:gd name="T0" fmla="*/ 57 w 159"/>
                <a:gd name="T1" fmla="*/ 44 h 233"/>
                <a:gd name="T2" fmla="*/ 0 w 159"/>
                <a:gd name="T3" fmla="*/ 44 h 233"/>
                <a:gd name="T4" fmla="*/ 0 w 159"/>
                <a:gd name="T5" fmla="*/ 0 h 233"/>
                <a:gd name="T6" fmla="*/ 159 w 159"/>
                <a:gd name="T7" fmla="*/ 0 h 233"/>
                <a:gd name="T8" fmla="*/ 159 w 159"/>
                <a:gd name="T9" fmla="*/ 44 h 233"/>
                <a:gd name="T10" fmla="*/ 103 w 159"/>
                <a:gd name="T11" fmla="*/ 44 h 233"/>
                <a:gd name="T12" fmla="*/ 103 w 159"/>
                <a:gd name="T13" fmla="*/ 233 h 233"/>
                <a:gd name="T14" fmla="*/ 57 w 159"/>
                <a:gd name="T15" fmla="*/ 233 h 233"/>
                <a:gd name="T16" fmla="*/ 57 w 159"/>
                <a:gd name="T17" fmla="*/ 4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233">
                  <a:moveTo>
                    <a:pt x="57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59" y="0"/>
                  </a:lnTo>
                  <a:lnTo>
                    <a:pt x="159" y="44"/>
                  </a:lnTo>
                  <a:lnTo>
                    <a:pt x="103" y="44"/>
                  </a:lnTo>
                  <a:lnTo>
                    <a:pt x="103" y="233"/>
                  </a:lnTo>
                  <a:lnTo>
                    <a:pt x="57" y="233"/>
                  </a:lnTo>
                  <a:lnTo>
                    <a:pt x="57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8CD72F6D-D853-4DCC-B7C7-3A230A4D4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1125"/>
              <a:ext cx="143" cy="240"/>
            </a:xfrm>
            <a:custGeom>
              <a:avLst/>
              <a:gdLst>
                <a:gd name="T0" fmla="*/ 0 w 1052"/>
                <a:gd name="T1" fmla="*/ 1466 h 1695"/>
                <a:gd name="T2" fmla="*/ 78 w 1052"/>
                <a:gd name="T3" fmla="*/ 1375 h 1695"/>
                <a:gd name="T4" fmla="*/ 563 w 1052"/>
                <a:gd name="T5" fmla="*/ 1586 h 1695"/>
                <a:gd name="T6" fmla="*/ 937 w 1052"/>
                <a:gd name="T7" fmla="*/ 1269 h 1695"/>
                <a:gd name="T8" fmla="*/ 937 w 1052"/>
                <a:gd name="T9" fmla="*/ 1264 h 1695"/>
                <a:gd name="T10" fmla="*/ 539 w 1052"/>
                <a:gd name="T11" fmla="*/ 894 h 1695"/>
                <a:gd name="T12" fmla="*/ 66 w 1052"/>
                <a:gd name="T13" fmla="*/ 421 h 1695"/>
                <a:gd name="T14" fmla="*/ 66 w 1052"/>
                <a:gd name="T15" fmla="*/ 416 h 1695"/>
                <a:gd name="T16" fmla="*/ 544 w 1052"/>
                <a:gd name="T17" fmla="*/ 0 h 1695"/>
                <a:gd name="T18" fmla="*/ 1024 w 1052"/>
                <a:gd name="T19" fmla="*/ 179 h 1695"/>
                <a:gd name="T20" fmla="*/ 951 w 1052"/>
                <a:gd name="T21" fmla="*/ 273 h 1695"/>
                <a:gd name="T22" fmla="*/ 539 w 1052"/>
                <a:gd name="T23" fmla="*/ 108 h 1695"/>
                <a:gd name="T24" fmla="*/ 184 w 1052"/>
                <a:gd name="T25" fmla="*/ 407 h 1695"/>
                <a:gd name="T26" fmla="*/ 184 w 1052"/>
                <a:gd name="T27" fmla="*/ 412 h 1695"/>
                <a:gd name="T28" fmla="*/ 593 w 1052"/>
                <a:gd name="T29" fmla="*/ 786 h 1695"/>
                <a:gd name="T30" fmla="*/ 1052 w 1052"/>
                <a:gd name="T31" fmla="*/ 1257 h 1695"/>
                <a:gd name="T32" fmla="*/ 1052 w 1052"/>
                <a:gd name="T33" fmla="*/ 1262 h 1695"/>
                <a:gd name="T34" fmla="*/ 560 w 1052"/>
                <a:gd name="T35" fmla="*/ 1695 h 1695"/>
                <a:gd name="T36" fmla="*/ 0 w 1052"/>
                <a:gd name="T37" fmla="*/ 1466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1695">
                  <a:moveTo>
                    <a:pt x="0" y="1466"/>
                  </a:moveTo>
                  <a:lnTo>
                    <a:pt x="78" y="1375"/>
                  </a:lnTo>
                  <a:cubicBezTo>
                    <a:pt x="226" y="1513"/>
                    <a:pt x="370" y="1586"/>
                    <a:pt x="563" y="1586"/>
                  </a:cubicBezTo>
                  <a:cubicBezTo>
                    <a:pt x="784" y="1586"/>
                    <a:pt x="937" y="1448"/>
                    <a:pt x="937" y="1269"/>
                  </a:cubicBezTo>
                  <a:lnTo>
                    <a:pt x="937" y="1264"/>
                  </a:lnTo>
                  <a:cubicBezTo>
                    <a:pt x="937" y="1109"/>
                    <a:pt x="862" y="1007"/>
                    <a:pt x="539" y="894"/>
                  </a:cubicBezTo>
                  <a:cubicBezTo>
                    <a:pt x="179" y="765"/>
                    <a:pt x="66" y="635"/>
                    <a:pt x="66" y="421"/>
                  </a:cubicBezTo>
                  <a:lnTo>
                    <a:pt x="66" y="416"/>
                  </a:lnTo>
                  <a:cubicBezTo>
                    <a:pt x="66" y="183"/>
                    <a:pt x="266" y="0"/>
                    <a:pt x="544" y="0"/>
                  </a:cubicBezTo>
                  <a:cubicBezTo>
                    <a:pt x="732" y="0"/>
                    <a:pt x="880" y="56"/>
                    <a:pt x="1024" y="179"/>
                  </a:cubicBezTo>
                  <a:lnTo>
                    <a:pt x="951" y="273"/>
                  </a:lnTo>
                  <a:cubicBezTo>
                    <a:pt x="822" y="157"/>
                    <a:pt x="687" y="108"/>
                    <a:pt x="539" y="108"/>
                  </a:cubicBezTo>
                  <a:cubicBezTo>
                    <a:pt x="322" y="108"/>
                    <a:pt x="184" y="242"/>
                    <a:pt x="184" y="407"/>
                  </a:cubicBezTo>
                  <a:lnTo>
                    <a:pt x="184" y="412"/>
                  </a:lnTo>
                  <a:cubicBezTo>
                    <a:pt x="184" y="572"/>
                    <a:pt x="261" y="671"/>
                    <a:pt x="593" y="786"/>
                  </a:cubicBezTo>
                  <a:cubicBezTo>
                    <a:pt x="946" y="916"/>
                    <a:pt x="1052" y="1052"/>
                    <a:pt x="1052" y="1257"/>
                  </a:cubicBezTo>
                  <a:lnTo>
                    <a:pt x="1052" y="1262"/>
                  </a:lnTo>
                  <a:cubicBezTo>
                    <a:pt x="1052" y="1511"/>
                    <a:pt x="845" y="1695"/>
                    <a:pt x="560" y="1695"/>
                  </a:cubicBezTo>
                  <a:cubicBezTo>
                    <a:pt x="346" y="1695"/>
                    <a:pt x="172" y="1624"/>
                    <a:pt x="0" y="146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816D87DF-A235-40D2-8D26-503905741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1129"/>
              <a:ext cx="152" cy="233"/>
            </a:xfrm>
            <a:custGeom>
              <a:avLst/>
              <a:gdLst>
                <a:gd name="T0" fmla="*/ 0 w 152"/>
                <a:gd name="T1" fmla="*/ 0 h 233"/>
                <a:gd name="T2" fmla="*/ 16 w 152"/>
                <a:gd name="T3" fmla="*/ 0 h 233"/>
                <a:gd name="T4" fmla="*/ 16 w 152"/>
                <a:gd name="T5" fmla="*/ 108 h 233"/>
                <a:gd name="T6" fmla="*/ 136 w 152"/>
                <a:gd name="T7" fmla="*/ 108 h 233"/>
                <a:gd name="T8" fmla="*/ 136 w 152"/>
                <a:gd name="T9" fmla="*/ 0 h 233"/>
                <a:gd name="T10" fmla="*/ 152 w 152"/>
                <a:gd name="T11" fmla="*/ 0 h 233"/>
                <a:gd name="T12" fmla="*/ 152 w 152"/>
                <a:gd name="T13" fmla="*/ 233 h 233"/>
                <a:gd name="T14" fmla="*/ 136 w 152"/>
                <a:gd name="T15" fmla="*/ 233 h 233"/>
                <a:gd name="T16" fmla="*/ 136 w 152"/>
                <a:gd name="T17" fmla="*/ 123 h 233"/>
                <a:gd name="T18" fmla="*/ 16 w 152"/>
                <a:gd name="T19" fmla="*/ 123 h 233"/>
                <a:gd name="T20" fmla="*/ 16 w 152"/>
                <a:gd name="T21" fmla="*/ 233 h 233"/>
                <a:gd name="T22" fmla="*/ 0 w 152"/>
                <a:gd name="T23" fmla="*/ 233 h 233"/>
                <a:gd name="T24" fmla="*/ 0 w 152"/>
                <a:gd name="T25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233">
                  <a:moveTo>
                    <a:pt x="0" y="0"/>
                  </a:moveTo>
                  <a:lnTo>
                    <a:pt x="16" y="0"/>
                  </a:lnTo>
                  <a:lnTo>
                    <a:pt x="16" y="108"/>
                  </a:lnTo>
                  <a:lnTo>
                    <a:pt x="136" y="108"/>
                  </a:lnTo>
                  <a:lnTo>
                    <a:pt x="136" y="0"/>
                  </a:lnTo>
                  <a:lnTo>
                    <a:pt x="152" y="0"/>
                  </a:lnTo>
                  <a:lnTo>
                    <a:pt x="152" y="233"/>
                  </a:lnTo>
                  <a:lnTo>
                    <a:pt x="136" y="233"/>
                  </a:lnTo>
                  <a:lnTo>
                    <a:pt x="136" y="123"/>
                  </a:lnTo>
                  <a:lnTo>
                    <a:pt x="16" y="123"/>
                  </a:lnTo>
                  <a:lnTo>
                    <a:pt x="16" y="233"/>
                  </a:lnTo>
                  <a:lnTo>
                    <a:pt x="0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CCB9C809-CD82-42F1-84B6-65F55AB4E6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1" y="1127"/>
              <a:ext cx="191" cy="235"/>
            </a:xfrm>
            <a:custGeom>
              <a:avLst/>
              <a:gdLst>
                <a:gd name="T0" fmla="*/ 144 w 191"/>
                <a:gd name="T1" fmla="*/ 155 h 235"/>
                <a:gd name="T2" fmla="*/ 95 w 191"/>
                <a:gd name="T3" fmla="*/ 20 h 235"/>
                <a:gd name="T4" fmla="*/ 46 w 191"/>
                <a:gd name="T5" fmla="*/ 155 h 235"/>
                <a:gd name="T6" fmla="*/ 144 w 191"/>
                <a:gd name="T7" fmla="*/ 155 h 235"/>
                <a:gd name="T8" fmla="*/ 87 w 191"/>
                <a:gd name="T9" fmla="*/ 0 h 235"/>
                <a:gd name="T10" fmla="*/ 103 w 191"/>
                <a:gd name="T11" fmla="*/ 0 h 235"/>
                <a:gd name="T12" fmla="*/ 191 w 191"/>
                <a:gd name="T13" fmla="*/ 235 h 235"/>
                <a:gd name="T14" fmla="*/ 173 w 191"/>
                <a:gd name="T15" fmla="*/ 235 h 235"/>
                <a:gd name="T16" fmla="*/ 150 w 191"/>
                <a:gd name="T17" fmla="*/ 170 h 235"/>
                <a:gd name="T18" fmla="*/ 40 w 191"/>
                <a:gd name="T19" fmla="*/ 170 h 235"/>
                <a:gd name="T20" fmla="*/ 17 w 191"/>
                <a:gd name="T21" fmla="*/ 235 h 235"/>
                <a:gd name="T22" fmla="*/ 0 w 191"/>
                <a:gd name="T23" fmla="*/ 235 h 235"/>
                <a:gd name="T24" fmla="*/ 87 w 191"/>
                <a:gd name="T2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235">
                  <a:moveTo>
                    <a:pt x="144" y="155"/>
                  </a:moveTo>
                  <a:lnTo>
                    <a:pt x="95" y="20"/>
                  </a:lnTo>
                  <a:lnTo>
                    <a:pt x="46" y="155"/>
                  </a:lnTo>
                  <a:lnTo>
                    <a:pt x="144" y="155"/>
                  </a:lnTo>
                  <a:close/>
                  <a:moveTo>
                    <a:pt x="87" y="0"/>
                  </a:moveTo>
                  <a:lnTo>
                    <a:pt x="103" y="0"/>
                  </a:lnTo>
                  <a:lnTo>
                    <a:pt x="191" y="235"/>
                  </a:lnTo>
                  <a:lnTo>
                    <a:pt x="173" y="235"/>
                  </a:lnTo>
                  <a:lnTo>
                    <a:pt x="150" y="170"/>
                  </a:lnTo>
                  <a:lnTo>
                    <a:pt x="40" y="170"/>
                  </a:lnTo>
                  <a:lnTo>
                    <a:pt x="17" y="235"/>
                  </a:lnTo>
                  <a:lnTo>
                    <a:pt x="0" y="23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3668AAC1-7C63-4B76-BEA1-FC5145E5A9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5" y="1129"/>
              <a:ext cx="156" cy="233"/>
            </a:xfrm>
            <a:custGeom>
              <a:avLst/>
              <a:gdLst>
                <a:gd name="T0" fmla="*/ 509 w 1149"/>
                <a:gd name="T1" fmla="*/ 864 h 1648"/>
                <a:gd name="T2" fmla="*/ 982 w 1149"/>
                <a:gd name="T3" fmla="*/ 483 h 1648"/>
                <a:gd name="T4" fmla="*/ 982 w 1149"/>
                <a:gd name="T5" fmla="*/ 478 h 1648"/>
                <a:gd name="T6" fmla="*/ 537 w 1149"/>
                <a:gd name="T7" fmla="*/ 109 h 1648"/>
                <a:gd name="T8" fmla="*/ 118 w 1149"/>
                <a:gd name="T9" fmla="*/ 109 h 1648"/>
                <a:gd name="T10" fmla="*/ 118 w 1149"/>
                <a:gd name="T11" fmla="*/ 864 h 1648"/>
                <a:gd name="T12" fmla="*/ 0 w 1149"/>
                <a:gd name="T13" fmla="*/ 0 h 1648"/>
                <a:gd name="T14" fmla="*/ 544 w 1149"/>
                <a:gd name="T15" fmla="*/ 0 h 1648"/>
                <a:gd name="T16" fmla="*/ 970 w 1149"/>
                <a:gd name="T17" fmla="*/ 151 h 1648"/>
                <a:gd name="T18" fmla="*/ 1097 w 1149"/>
                <a:gd name="T19" fmla="*/ 474 h 1648"/>
                <a:gd name="T20" fmla="*/ 1097 w 1149"/>
                <a:gd name="T21" fmla="*/ 478 h 1648"/>
                <a:gd name="T22" fmla="*/ 676 w 1149"/>
                <a:gd name="T23" fmla="*/ 947 h 1648"/>
                <a:gd name="T24" fmla="*/ 1149 w 1149"/>
                <a:gd name="T25" fmla="*/ 1648 h 1648"/>
                <a:gd name="T26" fmla="*/ 1005 w 1149"/>
                <a:gd name="T27" fmla="*/ 1648 h 1648"/>
                <a:gd name="T28" fmla="*/ 549 w 1149"/>
                <a:gd name="T29" fmla="*/ 970 h 1648"/>
                <a:gd name="T30" fmla="*/ 118 w 1149"/>
                <a:gd name="T31" fmla="*/ 970 h 1648"/>
                <a:gd name="T32" fmla="*/ 118 w 1149"/>
                <a:gd name="T33" fmla="*/ 1648 h 1648"/>
                <a:gd name="T34" fmla="*/ 0 w 1149"/>
                <a:gd name="T35" fmla="*/ 1648 h 1648"/>
                <a:gd name="T36" fmla="*/ 0 w 1149"/>
                <a:gd name="T37" fmla="*/ 0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9" h="1648">
                  <a:moveTo>
                    <a:pt x="509" y="864"/>
                  </a:moveTo>
                  <a:cubicBezTo>
                    <a:pt x="812" y="864"/>
                    <a:pt x="982" y="716"/>
                    <a:pt x="982" y="483"/>
                  </a:cubicBezTo>
                  <a:lnTo>
                    <a:pt x="982" y="478"/>
                  </a:lnTo>
                  <a:cubicBezTo>
                    <a:pt x="982" y="243"/>
                    <a:pt x="815" y="109"/>
                    <a:pt x="537" y="109"/>
                  </a:cubicBezTo>
                  <a:lnTo>
                    <a:pt x="118" y="109"/>
                  </a:lnTo>
                  <a:lnTo>
                    <a:pt x="118" y="864"/>
                  </a:lnTo>
                  <a:moveTo>
                    <a:pt x="0" y="0"/>
                  </a:moveTo>
                  <a:lnTo>
                    <a:pt x="544" y="0"/>
                  </a:lnTo>
                  <a:cubicBezTo>
                    <a:pt x="728" y="0"/>
                    <a:pt x="878" y="59"/>
                    <a:pt x="970" y="151"/>
                  </a:cubicBezTo>
                  <a:cubicBezTo>
                    <a:pt x="1050" y="231"/>
                    <a:pt x="1097" y="346"/>
                    <a:pt x="1097" y="474"/>
                  </a:cubicBezTo>
                  <a:lnTo>
                    <a:pt x="1097" y="478"/>
                  </a:lnTo>
                  <a:cubicBezTo>
                    <a:pt x="1097" y="744"/>
                    <a:pt x="921" y="902"/>
                    <a:pt x="676" y="947"/>
                  </a:cubicBezTo>
                  <a:lnTo>
                    <a:pt x="1149" y="1648"/>
                  </a:lnTo>
                  <a:lnTo>
                    <a:pt x="1005" y="1648"/>
                  </a:lnTo>
                  <a:lnTo>
                    <a:pt x="549" y="970"/>
                  </a:lnTo>
                  <a:lnTo>
                    <a:pt x="118" y="970"/>
                  </a:lnTo>
                  <a:lnTo>
                    <a:pt x="118" y="1648"/>
                  </a:lnTo>
                  <a:lnTo>
                    <a:pt x="0" y="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5C810A7D-62F3-4384-8E56-7FC259233F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6" y="1129"/>
              <a:ext cx="142" cy="233"/>
            </a:xfrm>
            <a:custGeom>
              <a:avLst/>
              <a:gdLst>
                <a:gd name="T0" fmla="*/ 461 w 1047"/>
                <a:gd name="T1" fmla="*/ 930 h 1648"/>
                <a:gd name="T2" fmla="*/ 932 w 1047"/>
                <a:gd name="T3" fmla="*/ 516 h 1648"/>
                <a:gd name="T4" fmla="*/ 932 w 1047"/>
                <a:gd name="T5" fmla="*/ 511 h 1648"/>
                <a:gd name="T6" fmla="*/ 471 w 1047"/>
                <a:gd name="T7" fmla="*/ 109 h 1648"/>
                <a:gd name="T8" fmla="*/ 118 w 1047"/>
                <a:gd name="T9" fmla="*/ 109 h 1648"/>
                <a:gd name="T10" fmla="*/ 118 w 1047"/>
                <a:gd name="T11" fmla="*/ 930 h 1648"/>
                <a:gd name="T12" fmla="*/ 0 w 1047"/>
                <a:gd name="T13" fmla="*/ 0 h 1648"/>
                <a:gd name="T14" fmla="*/ 478 w 1047"/>
                <a:gd name="T15" fmla="*/ 0 h 1648"/>
                <a:gd name="T16" fmla="*/ 1047 w 1047"/>
                <a:gd name="T17" fmla="*/ 506 h 1648"/>
                <a:gd name="T18" fmla="*/ 1047 w 1047"/>
                <a:gd name="T19" fmla="*/ 511 h 1648"/>
                <a:gd name="T20" fmla="*/ 454 w 1047"/>
                <a:gd name="T21" fmla="*/ 1036 h 1648"/>
                <a:gd name="T22" fmla="*/ 118 w 1047"/>
                <a:gd name="T23" fmla="*/ 1036 h 1648"/>
                <a:gd name="T24" fmla="*/ 118 w 1047"/>
                <a:gd name="T25" fmla="*/ 1648 h 1648"/>
                <a:gd name="T26" fmla="*/ 0 w 1047"/>
                <a:gd name="T27" fmla="*/ 1648 h 1648"/>
                <a:gd name="T28" fmla="*/ 0 w 1047"/>
                <a:gd name="T29" fmla="*/ 0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7" h="1648">
                  <a:moveTo>
                    <a:pt x="461" y="930"/>
                  </a:moveTo>
                  <a:cubicBezTo>
                    <a:pt x="748" y="930"/>
                    <a:pt x="932" y="770"/>
                    <a:pt x="932" y="516"/>
                  </a:cubicBezTo>
                  <a:lnTo>
                    <a:pt x="932" y="511"/>
                  </a:lnTo>
                  <a:cubicBezTo>
                    <a:pt x="932" y="250"/>
                    <a:pt x="746" y="109"/>
                    <a:pt x="471" y="109"/>
                  </a:cubicBezTo>
                  <a:lnTo>
                    <a:pt x="118" y="109"/>
                  </a:lnTo>
                  <a:lnTo>
                    <a:pt x="118" y="930"/>
                  </a:lnTo>
                  <a:moveTo>
                    <a:pt x="0" y="0"/>
                  </a:moveTo>
                  <a:lnTo>
                    <a:pt x="478" y="0"/>
                  </a:lnTo>
                  <a:cubicBezTo>
                    <a:pt x="819" y="0"/>
                    <a:pt x="1047" y="191"/>
                    <a:pt x="1047" y="506"/>
                  </a:cubicBezTo>
                  <a:lnTo>
                    <a:pt x="1047" y="511"/>
                  </a:lnTo>
                  <a:cubicBezTo>
                    <a:pt x="1047" y="848"/>
                    <a:pt x="788" y="1036"/>
                    <a:pt x="454" y="1036"/>
                  </a:cubicBezTo>
                  <a:lnTo>
                    <a:pt x="118" y="1036"/>
                  </a:lnTo>
                  <a:lnTo>
                    <a:pt x="118" y="1648"/>
                  </a:lnTo>
                  <a:lnTo>
                    <a:pt x="0" y="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D63AAF39-554B-4885-ACEF-9BA81E268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1194"/>
              <a:ext cx="237" cy="199"/>
            </a:xfrm>
            <a:custGeom>
              <a:avLst/>
              <a:gdLst>
                <a:gd name="T0" fmla="*/ 48 w 237"/>
                <a:gd name="T1" fmla="*/ 0 h 199"/>
                <a:gd name="T2" fmla="*/ 237 w 237"/>
                <a:gd name="T3" fmla="*/ 199 h 199"/>
                <a:gd name="T4" fmla="*/ 189 w 237"/>
                <a:gd name="T5" fmla="*/ 199 h 199"/>
                <a:gd name="T6" fmla="*/ 0 w 237"/>
                <a:gd name="T7" fmla="*/ 0 h 199"/>
                <a:gd name="T8" fmla="*/ 48 w 237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99">
                  <a:moveTo>
                    <a:pt x="48" y="0"/>
                  </a:moveTo>
                  <a:lnTo>
                    <a:pt x="237" y="199"/>
                  </a:lnTo>
                  <a:lnTo>
                    <a:pt x="189" y="199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24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56522AFE-B2B2-43D4-8C86-E7BDD133C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1194"/>
              <a:ext cx="108" cy="89"/>
            </a:xfrm>
            <a:custGeom>
              <a:avLst/>
              <a:gdLst>
                <a:gd name="T0" fmla="*/ 108 w 108"/>
                <a:gd name="T1" fmla="*/ 64 h 89"/>
                <a:gd name="T2" fmla="*/ 48 w 108"/>
                <a:gd name="T3" fmla="*/ 0 h 89"/>
                <a:gd name="T4" fmla="*/ 0 w 108"/>
                <a:gd name="T5" fmla="*/ 0 h 89"/>
                <a:gd name="T6" fmla="*/ 84 w 108"/>
                <a:gd name="T7" fmla="*/ 89 h 89"/>
                <a:gd name="T8" fmla="*/ 108 w 108"/>
                <a:gd name="T9" fmla="*/ 6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9">
                  <a:moveTo>
                    <a:pt x="108" y="64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84" y="89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076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BC312B69-99D0-4AE7-A64D-FD69EC91D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152"/>
              <a:ext cx="152" cy="136"/>
            </a:xfrm>
            <a:custGeom>
              <a:avLst/>
              <a:gdLst>
                <a:gd name="T0" fmla="*/ 21 w 152"/>
                <a:gd name="T1" fmla="*/ 136 h 136"/>
                <a:gd name="T2" fmla="*/ 152 w 152"/>
                <a:gd name="T3" fmla="*/ 0 h 136"/>
                <a:gd name="T4" fmla="*/ 110 w 152"/>
                <a:gd name="T5" fmla="*/ 0 h 136"/>
                <a:gd name="T6" fmla="*/ 0 w 152"/>
                <a:gd name="T7" fmla="*/ 114 h 136"/>
                <a:gd name="T8" fmla="*/ 21 w 152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36">
                  <a:moveTo>
                    <a:pt x="21" y="136"/>
                  </a:moveTo>
                  <a:lnTo>
                    <a:pt x="152" y="0"/>
                  </a:lnTo>
                  <a:lnTo>
                    <a:pt x="110" y="0"/>
                  </a:lnTo>
                  <a:lnTo>
                    <a:pt x="0" y="114"/>
                  </a:lnTo>
                  <a:lnTo>
                    <a:pt x="21" y="136"/>
                  </a:lnTo>
                  <a:close/>
                </a:path>
              </a:pathLst>
            </a:custGeom>
            <a:solidFill>
              <a:srgbClr val="E5A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E9B7A447-CA6A-484B-847F-B154E33D0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1313"/>
              <a:ext cx="98" cy="80"/>
            </a:xfrm>
            <a:custGeom>
              <a:avLst/>
              <a:gdLst>
                <a:gd name="T0" fmla="*/ 77 w 98"/>
                <a:gd name="T1" fmla="*/ 0 h 80"/>
                <a:gd name="T2" fmla="*/ 0 w 98"/>
                <a:gd name="T3" fmla="*/ 80 h 80"/>
                <a:gd name="T4" fmla="*/ 42 w 98"/>
                <a:gd name="T5" fmla="*/ 80 h 80"/>
                <a:gd name="T6" fmla="*/ 98 w 98"/>
                <a:gd name="T7" fmla="*/ 22 h 80"/>
                <a:gd name="T8" fmla="*/ 77 w 9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0">
                  <a:moveTo>
                    <a:pt x="77" y="0"/>
                  </a:moveTo>
                  <a:lnTo>
                    <a:pt x="0" y="80"/>
                  </a:lnTo>
                  <a:lnTo>
                    <a:pt x="42" y="80"/>
                  </a:lnTo>
                  <a:lnTo>
                    <a:pt x="98" y="2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5A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AA4476E-5E98-47F4-8E7E-93247204A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301"/>
              <a:ext cx="35" cy="37"/>
            </a:xfrm>
            <a:custGeom>
              <a:avLst/>
              <a:gdLst>
                <a:gd name="T0" fmla="*/ 35 w 35"/>
                <a:gd name="T1" fmla="*/ 12 h 37"/>
                <a:gd name="T2" fmla="*/ 24 w 35"/>
                <a:gd name="T3" fmla="*/ 0 h 37"/>
                <a:gd name="T4" fmla="*/ 0 w 35"/>
                <a:gd name="T5" fmla="*/ 25 h 37"/>
                <a:gd name="T6" fmla="*/ 11 w 35"/>
                <a:gd name="T7" fmla="*/ 37 h 37"/>
                <a:gd name="T8" fmla="*/ 35 w 35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35" y="12"/>
                  </a:moveTo>
                  <a:lnTo>
                    <a:pt x="24" y="0"/>
                  </a:lnTo>
                  <a:lnTo>
                    <a:pt x="0" y="25"/>
                  </a:lnTo>
                  <a:lnTo>
                    <a:pt x="11" y="37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076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269A42A2-FF7E-4872-8AD1-0C14D3BEA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356"/>
              <a:ext cx="59" cy="37"/>
            </a:xfrm>
            <a:custGeom>
              <a:avLst/>
              <a:gdLst>
                <a:gd name="T0" fmla="*/ 0 w 59"/>
                <a:gd name="T1" fmla="*/ 25 h 37"/>
                <a:gd name="T2" fmla="*/ 11 w 59"/>
                <a:gd name="T3" fmla="*/ 37 h 37"/>
                <a:gd name="T4" fmla="*/ 59 w 59"/>
                <a:gd name="T5" fmla="*/ 37 h 37"/>
                <a:gd name="T6" fmla="*/ 24 w 59"/>
                <a:gd name="T7" fmla="*/ 0 h 37"/>
                <a:gd name="T8" fmla="*/ 0 w 59"/>
                <a:gd name="T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25"/>
                  </a:moveTo>
                  <a:lnTo>
                    <a:pt x="11" y="37"/>
                  </a:lnTo>
                  <a:lnTo>
                    <a:pt x="59" y="37"/>
                  </a:lnTo>
                  <a:lnTo>
                    <a:pt x="2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76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65E0AD08-E6C2-40FB-86AE-5597B614B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085"/>
              <a:ext cx="162" cy="148"/>
            </a:xfrm>
            <a:custGeom>
              <a:avLst/>
              <a:gdLst>
                <a:gd name="T0" fmla="*/ 21 w 162"/>
                <a:gd name="T1" fmla="*/ 148 h 148"/>
                <a:gd name="T2" fmla="*/ 162 w 162"/>
                <a:gd name="T3" fmla="*/ 0 h 148"/>
                <a:gd name="T4" fmla="*/ 120 w 162"/>
                <a:gd name="T5" fmla="*/ 0 h 148"/>
                <a:gd name="T6" fmla="*/ 0 w 162"/>
                <a:gd name="T7" fmla="*/ 126 h 148"/>
                <a:gd name="T8" fmla="*/ 21 w 162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48">
                  <a:moveTo>
                    <a:pt x="21" y="148"/>
                  </a:moveTo>
                  <a:lnTo>
                    <a:pt x="162" y="0"/>
                  </a:lnTo>
                  <a:lnTo>
                    <a:pt x="120" y="0"/>
                  </a:lnTo>
                  <a:lnTo>
                    <a:pt x="0" y="126"/>
                  </a:lnTo>
                  <a:lnTo>
                    <a:pt x="21" y="148"/>
                  </a:lnTo>
                  <a:close/>
                </a:path>
              </a:pathLst>
            </a:custGeom>
            <a:solidFill>
              <a:srgbClr val="7D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CCBDEE9E-6ED6-4FAC-BB6B-DDF04C3DE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1257"/>
              <a:ext cx="151" cy="136"/>
            </a:xfrm>
            <a:custGeom>
              <a:avLst/>
              <a:gdLst>
                <a:gd name="T0" fmla="*/ 130 w 151"/>
                <a:gd name="T1" fmla="*/ 0 h 136"/>
                <a:gd name="T2" fmla="*/ 0 w 151"/>
                <a:gd name="T3" fmla="*/ 136 h 136"/>
                <a:gd name="T4" fmla="*/ 42 w 151"/>
                <a:gd name="T5" fmla="*/ 136 h 136"/>
                <a:gd name="T6" fmla="*/ 151 w 151"/>
                <a:gd name="T7" fmla="*/ 22 h 136"/>
                <a:gd name="T8" fmla="*/ 130 w 151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36">
                  <a:moveTo>
                    <a:pt x="130" y="0"/>
                  </a:moveTo>
                  <a:lnTo>
                    <a:pt x="0" y="136"/>
                  </a:lnTo>
                  <a:lnTo>
                    <a:pt x="42" y="136"/>
                  </a:lnTo>
                  <a:lnTo>
                    <a:pt x="151" y="22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7D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226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FORTRAN (1955)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66C2C6-629F-40CC-8A03-5935C83AB83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CF58BAD-EF07-416C-8F5F-ED70CF75FAD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1955 - FORTRAN I</a:t>
            </a:r>
          </a:p>
          <a:p>
            <a:pPr lvl="1"/>
            <a:r>
              <a:rPr lang="en-US" sz="2000" dirty="0"/>
              <a:t>Global Variables</a:t>
            </a:r>
          </a:p>
          <a:p>
            <a:pPr lvl="1"/>
            <a:r>
              <a:rPr lang="en-US" sz="2000" dirty="0"/>
              <a:t>Arrays</a:t>
            </a:r>
          </a:p>
          <a:p>
            <a:r>
              <a:rPr lang="en-US" sz="2000" dirty="0"/>
              <a:t>1958 - FORTRAN II</a:t>
            </a:r>
          </a:p>
          <a:p>
            <a:pPr lvl="1"/>
            <a:r>
              <a:rPr lang="en-US" sz="2000" dirty="0"/>
              <a:t>Procedural Programming</a:t>
            </a:r>
            <a:br>
              <a:rPr lang="en-US" sz="2000" dirty="0"/>
            </a:br>
            <a:r>
              <a:rPr lang="en-US" sz="2000" dirty="0"/>
              <a:t>(no recursion)</a:t>
            </a:r>
          </a:p>
          <a:p>
            <a:pPr lvl="1"/>
            <a:r>
              <a:rPr lang="en-US" sz="2000" dirty="0"/>
              <a:t>Modules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8A56A131-A1A2-480B-A6B7-B6488B147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46721" y="2030580"/>
            <a:ext cx="6145977" cy="29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4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43472" y="-387424"/>
            <a:ext cx="2735044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600" dirty="0">
                <a:solidFill>
                  <a:schemeClr val="tx2">
                    <a:lumMod val="50000"/>
                  </a:schemeClr>
                </a:solidFill>
              </a:rPr>
              <a:t>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08425" y="1600200"/>
            <a:ext cx="8283575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new invention caught quickly, no wonder, programs computing nuclear power reactor parameters took now </a:t>
            </a:r>
            <a:br>
              <a:rPr lang="en-US" dirty="0"/>
            </a:br>
            <a:br>
              <a:rPr lang="en-US" dirty="0"/>
            </a:br>
            <a:r>
              <a:rPr lang="en-US" sz="32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HOURS INSTEAD OF WEEKS</a:t>
            </a:r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> </a:t>
            </a:r>
            <a:br>
              <a:rPr lang="en-US" sz="3200" dirty="0">
                <a:solidFill>
                  <a:schemeClr val="tx2">
                    <a:lumMod val="90000"/>
                  </a:schemeClr>
                </a:solidFill>
              </a:rPr>
            </a:br>
            <a:br>
              <a:rPr lang="en-US" sz="32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dirty="0"/>
              <a:t>to write, and required much </a:t>
            </a:r>
            <a:br>
              <a:rPr lang="en-US" dirty="0"/>
            </a:br>
            <a:br>
              <a:rPr lang="en-US" dirty="0"/>
            </a:br>
            <a:r>
              <a:rPr lang="en-US" sz="32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LESS PROGRAMMING SKILL</a:t>
            </a:r>
          </a:p>
        </p:txBody>
      </p:sp>
    </p:spTree>
    <p:extLst>
      <p:ext uri="{BB962C8B-B14F-4D97-AF65-F5344CB8AC3E}">
        <p14:creationId xmlns:p14="http://schemas.microsoft.com/office/powerpoint/2010/main" val="1361858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COBOL (1959)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835255" y="2698955"/>
            <a:ext cx="2746146" cy="3136910"/>
          </a:xfrm>
        </p:spPr>
        <p:txBody>
          <a:bodyPr/>
          <a:lstStyle/>
          <a:p>
            <a:r>
              <a:rPr lang="en-US" dirty="0"/>
              <a:t>Data Structures</a:t>
            </a:r>
          </a:p>
          <a:p>
            <a:r>
              <a:rPr lang="en-US" dirty="0"/>
              <a:t>Verbose Syntax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B25001-31F7-4010-8508-321B5183AAB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pic>
        <p:nvPicPr>
          <p:cNvPr id="2050" name="Picture 2" descr="http://www.debugcics.com/cobo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94" y="2698955"/>
            <a:ext cx="8128206" cy="406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27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80" r="2056"/>
          <a:stretch/>
        </p:blipFill>
        <p:spPr>
          <a:xfrm>
            <a:off x="7183885" y="224171"/>
            <a:ext cx="4737162" cy="672674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460978" y="3131460"/>
            <a:ext cx="2016224" cy="45608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LISP (1959)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Variable Scopes (Stack)</a:t>
            </a:r>
          </a:p>
          <a:p>
            <a:r>
              <a:rPr lang="en-US" dirty="0"/>
              <a:t>Garbage Collection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860A56A-665B-4665-8DCF-AEA0406DC1AE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11" name="Oval 10"/>
          <p:cNvSpPr/>
          <p:nvPr/>
        </p:nvSpPr>
        <p:spPr>
          <a:xfrm>
            <a:off x="9290992" y="1004198"/>
            <a:ext cx="2016224" cy="45608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35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Simula</a:t>
            </a:r>
            <a:r>
              <a:rPr lang="en-US" dirty="0"/>
              <a:t> (1967)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Classes as </a:t>
            </a:r>
            <a:br>
              <a:rPr lang="en-US" dirty="0"/>
            </a:br>
            <a:r>
              <a:rPr lang="en-US" dirty="0"/>
              <a:t>abstraction mechanism</a:t>
            </a:r>
          </a:p>
          <a:p>
            <a:r>
              <a:rPr lang="en-US" dirty="0"/>
              <a:t>Virtual procedures</a:t>
            </a:r>
          </a:p>
          <a:p>
            <a:r>
              <a:rPr lang="en-US" dirty="0"/>
              <a:t>Object references</a:t>
            </a:r>
          </a:p>
          <a:p>
            <a:r>
              <a:rPr lang="en-US" dirty="0" err="1"/>
              <a:t>Coroutines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22F3F8F-1E7E-4104-9FFE-7A070C2D4FC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3" name="TextBox 2"/>
          <p:cNvSpPr txBox="1"/>
          <p:nvPr/>
        </p:nvSpPr>
        <p:spPr>
          <a:xfrm>
            <a:off x="7101334" y="251207"/>
            <a:ext cx="4724370" cy="63555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Class Glyph;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Virtual: Procedure print Is Procedure print;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Begin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End;</a:t>
            </a:r>
          </a:p>
          <a:p>
            <a:endParaRPr lang="en-US" sz="1100" dirty="0">
              <a:solidFill>
                <a:srgbClr val="92D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Glyph Class Char (c);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Character c;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Begin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Procedure print;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OutChar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(c);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End;</a:t>
            </a:r>
          </a:p>
          <a:p>
            <a:endParaRPr lang="en-US" sz="1100" dirty="0">
              <a:solidFill>
                <a:srgbClr val="92D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Glyph Class Line (elements);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Ref (Glyph) Array elements;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Begin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Procedure print;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Begin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Integer 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For i:= 1 Step 1 Until 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UpperBound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(elements, 1) Do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elements (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).print;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OutImage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End;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End;</a:t>
            </a:r>
          </a:p>
          <a:p>
            <a:endParaRPr lang="en-US" sz="1100" dirty="0">
              <a:solidFill>
                <a:srgbClr val="92D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Ref (Glyph) 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rg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Ref (Glyph) Array 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rgs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(1 : 4);</a:t>
            </a:r>
          </a:p>
          <a:p>
            <a:endParaRPr lang="en-US" sz="1100" dirty="0">
              <a:solidFill>
                <a:srgbClr val="92D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! Main program;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rgs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(1):- New Char ('A');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rgs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(2):- New Char ('b');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rgs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(3):- New Char ('b');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rgs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(4):- New Char ('a');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rg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:- New Line (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rgs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rg.print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End;</a:t>
            </a:r>
          </a:p>
          <a:p>
            <a:endParaRPr lang="en-US" sz="1100" dirty="0">
              <a:solidFill>
                <a:srgbClr val="92D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491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DB58553-1930-461F-B8F0-5F893C9B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evolutionary point of view on languages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EEF10-DA94-49CF-8928-51F3C388D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959A9-5CC6-4722-B4C7-658F7D34E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170D7-1A51-4AC8-AD63-8F63BC777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EA772E-2D70-436E-A613-DEE9E35082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stuck: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14A27C-45E6-4748-8A04-2B9E50D73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did not stick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13930CD-F9A1-4C71-B23B-B3C83992E54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Make the language</a:t>
            </a:r>
            <a:br>
              <a:rPr lang="en-US" dirty="0"/>
            </a:br>
            <a:r>
              <a:rPr lang="en-US" dirty="0"/>
              <a:t>close to the way human </a:t>
            </a:r>
            <a:r>
              <a:rPr lang="en-US" i="1" dirty="0"/>
              <a:t>talk</a:t>
            </a:r>
            <a:r>
              <a:rPr lang="en-US" dirty="0"/>
              <a:t>.</a:t>
            </a:r>
          </a:p>
          <a:p>
            <a:r>
              <a:rPr lang="en-US" dirty="0"/>
              <a:t>Implementing mathematical abstractions.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F1B74A1-59B1-488B-BDE4-4D41C9F634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Make the language </a:t>
            </a:r>
            <a:br>
              <a:rPr lang="en-US" dirty="0"/>
            </a:br>
            <a:r>
              <a:rPr lang="en-US" dirty="0"/>
              <a:t>close to the way human </a:t>
            </a:r>
            <a:r>
              <a:rPr lang="en-US" i="1" dirty="0"/>
              <a:t>think.</a:t>
            </a:r>
          </a:p>
          <a:p>
            <a:r>
              <a:rPr lang="en-US" dirty="0"/>
              <a:t>Implement concept of locality and information hiding.</a:t>
            </a:r>
          </a:p>
        </p:txBody>
      </p:sp>
    </p:spTree>
    <p:extLst>
      <p:ext uri="{BB962C8B-B14F-4D97-AF65-F5344CB8AC3E}">
        <p14:creationId xmlns:p14="http://schemas.microsoft.com/office/powerpoint/2010/main" val="3221499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0C4A33-D0A1-41A1-B3EC-92105719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Myth: Programming is a math-</a:t>
            </a:r>
            <a:r>
              <a:rPr lang="en-US" dirty="0" err="1"/>
              <a:t>ish</a:t>
            </a:r>
            <a:r>
              <a:rPr lang="en-US" dirty="0"/>
              <a:t> activity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B0BDB8-EA46-4EBA-880A-A19922B4260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reality, programming is</a:t>
            </a:r>
          </a:p>
          <a:p>
            <a:r>
              <a:rPr lang="en-US" b="1" dirty="0"/>
              <a:t>Cognitive</a:t>
            </a:r>
            <a:r>
              <a:rPr lang="en-US" dirty="0"/>
              <a:t>: the real scarce resource is human intelligence</a:t>
            </a:r>
            <a:endParaRPr lang="en-US" b="1" dirty="0"/>
          </a:p>
          <a:p>
            <a:r>
              <a:rPr lang="en-US" b="1" dirty="0"/>
              <a:t>Social:</a:t>
            </a:r>
            <a:r>
              <a:rPr lang="en-US" dirty="0"/>
              <a:t> communication and collaboration practices (source control, task boards, …) are essential; division of labor; social norms and fashions ; …</a:t>
            </a:r>
          </a:p>
          <a:p>
            <a:r>
              <a:rPr lang="en-US" b="1" dirty="0"/>
              <a:t>Temporal</a:t>
            </a:r>
            <a:r>
              <a:rPr lang="en-US" dirty="0"/>
              <a:t>: development and maintenance can span decades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5E6538A-8B88-48A4-B383-1D0CAD638D2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1790288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BE79BB2-14CD-4FAE-8AD2-88B474EB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API?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4A36E8D-D640-4367-84CC-CDD3D7B1ED5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17159305"/>
              </p:ext>
            </p:extLst>
          </p:nvPr>
        </p:nvGraphicFramePr>
        <p:xfrm>
          <a:off x="6528021" y="3579657"/>
          <a:ext cx="4606925" cy="313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CC768-E9FE-4B42-9102-1D587FACC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82A2A-EE09-4FA2-A297-719CBC303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A2BBC-E873-48C0-B38A-15A347BF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17</a:t>
            </a:fld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38E49C5-6830-41D2-890A-1B831FB5D90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2CBCD5-43F9-439F-9375-A0CCFE714BA5}"/>
              </a:ext>
            </a:extLst>
          </p:cNvPr>
          <p:cNvSpPr txBox="1"/>
          <p:nvPr/>
        </p:nvSpPr>
        <p:spPr>
          <a:xfrm>
            <a:off x="6528021" y="2632013"/>
            <a:ext cx="4580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 API is an interface between </a:t>
            </a: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you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and </a:t>
            </a: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them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b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 API defines a </a:t>
            </a: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relationship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1333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B577912-FED5-4A98-A204-0276AFD6F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a Context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7E26644-7D5D-4A52-AE94-8B960A664F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E336EEF-88BD-4D2A-8598-B81382BC9B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1B548-B19D-498B-B31F-A8A5669F277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5999163"/>
            <a:ext cx="2743200" cy="142875"/>
          </a:xfrm>
        </p:spPr>
        <p:txBody>
          <a:bodyPr/>
          <a:lstStyle/>
          <a:p>
            <a:fld id="{C50C1367-C238-4F38-AA31-14342999A430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1FA17-0D82-480D-8E14-629D4789376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77200" y="6169025"/>
            <a:ext cx="4114800" cy="190500"/>
          </a:xfrm>
        </p:spPr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44533-6FA4-457D-9E73-E89F99D72E8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156325"/>
            <a:ext cx="457200" cy="184150"/>
          </a:xfrm>
        </p:spPr>
        <p:txBody>
          <a:bodyPr/>
          <a:lstStyle/>
          <a:p>
            <a:fld id="{4950F5D8-22E1-4015-8661-E5B1FD28C2DE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076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338DA-6059-4703-A99F-1DE69BD6E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an audience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9BE80AF8-D1D1-468B-8EF8-2BF523DB37D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Level of experience</a:t>
            </a:r>
          </a:p>
          <a:p>
            <a:r>
              <a:rPr lang="en-US" dirty="0"/>
              <a:t>What do they value?</a:t>
            </a:r>
          </a:p>
          <a:p>
            <a:pPr lvl="1"/>
            <a:r>
              <a:rPr lang="en-US" dirty="0"/>
              <a:t>Simplicity / productivity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Extensibility</a:t>
            </a:r>
          </a:p>
          <a:p>
            <a:r>
              <a:rPr lang="en-US" dirty="0"/>
              <a:t>Early or late adopters (VS, C# version)</a:t>
            </a:r>
          </a:p>
          <a:p>
            <a:r>
              <a:rPr lang="en-US" dirty="0"/>
              <a:t>Consider several APIs for several audiences</a:t>
            </a:r>
          </a:p>
          <a:p>
            <a:r>
              <a:rPr lang="en-US" i="1" dirty="0"/>
              <a:t>Do not assume you are the target audience of your API</a:t>
            </a:r>
            <a:r>
              <a:rPr lang="en-US" dirty="0"/>
              <a:t>. </a:t>
            </a:r>
            <a:endParaRPr lang="en-US" i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2C910A-7753-4EA4-B0B1-198F5258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52270-9C16-4356-96BF-7A4BA5619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97D3C6-B214-47C9-8824-A98B2C15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19</a:t>
            </a:fld>
            <a:endParaRPr lang="en-US" noProof="0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C79CD05-E7EB-4ED2-B7DF-44055FA9035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366646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DC1B5D-1A60-450C-9BD8-9C391E14B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8512872" cy="1133423"/>
          </a:xfrm>
        </p:spPr>
        <p:txBody>
          <a:bodyPr>
            <a:normAutofit/>
          </a:bodyPr>
          <a:lstStyle/>
          <a:p>
            <a:r>
              <a:rPr lang="en-US" b="1" dirty="0"/>
              <a:t>Gael Fraiteur</a:t>
            </a:r>
            <a:r>
              <a:rPr lang="en-US" dirty="0"/>
              <a:t>. Born in Belgium in 1978. First line of code aged 12. Living in Prague since 2001. Founder and CEO of </a:t>
            </a:r>
            <a:r>
              <a:rPr lang="en-US" dirty="0" err="1"/>
              <a:t>PostSharp</a:t>
            </a:r>
            <a:r>
              <a:rPr lang="en-US" dirty="0"/>
              <a:t> since 2004 – now a 9-people company. Dad of 5. Music lover.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F1FB9-B16B-4B0E-B1C6-ACB21972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92729-D9BA-45F7-B2E7-911659343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pic>
        <p:nvPicPr>
          <p:cNvPr id="8" name="Picture 7" descr="A person wearing a blue shirt standing in front of a building&#10;&#10;Description automatically generated">
            <a:extLst>
              <a:ext uri="{FF2B5EF4-FFF2-40B4-BE49-F238E27FC236}">
                <a16:creationId xmlns:a16="http://schemas.microsoft.com/office/drawing/2014/main" id="{56CCF44D-BF3B-4B45-BEAA-F2BC1AA62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948" y="3429000"/>
            <a:ext cx="2289052" cy="3429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8B03AF-5C25-40A9-86A2-6CCECD2A8635}"/>
              </a:ext>
            </a:extLst>
          </p:cNvPr>
          <p:cNvSpPr/>
          <p:nvPr/>
        </p:nvSpPr>
        <p:spPr>
          <a:xfrm>
            <a:off x="753208" y="574227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gael@postsharp.net</a:t>
            </a:r>
          </a:p>
        </p:txBody>
      </p:sp>
    </p:spTree>
    <p:extLst>
      <p:ext uri="{BB962C8B-B14F-4D97-AF65-F5344CB8AC3E}">
        <p14:creationId xmlns:p14="http://schemas.microsoft.com/office/powerpoint/2010/main" val="4036697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A8258-FF15-48CE-A984-24304AAB2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a Language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836B5-ABB3-4291-AB0B-A9B1D04D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27EE5-FFF4-4E60-AD57-D836CDCC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DE6D-BC7A-4EAE-9DDC-19C01DAB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20</a:t>
            </a:fld>
            <a:endParaRPr lang="en-US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E3FDE26-F7A7-4949-A5CF-EB7DC072455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F3D9B1-5E97-4068-B2AC-CF8F85907B3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Which language version your audience is likely to use?</a:t>
            </a:r>
          </a:p>
          <a:p>
            <a:pPr lvl="1"/>
            <a:r>
              <a:rPr lang="en-US" dirty="0"/>
              <a:t>Absolutely minimal</a:t>
            </a:r>
          </a:p>
          <a:p>
            <a:pPr lvl="1"/>
            <a:r>
              <a:rPr lang="en-US" dirty="0"/>
              <a:t>Minimal for idiomatic experience</a:t>
            </a:r>
          </a:p>
          <a:p>
            <a:r>
              <a:rPr lang="en-US" dirty="0"/>
              <a:t>Which minimal framework  version is required?</a:t>
            </a:r>
          </a:p>
          <a:p>
            <a:endParaRPr lang="en-US" i="1" dirty="0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81E494D5-33A2-428B-8DFF-E813710945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920857"/>
              </p:ext>
            </p:extLst>
          </p:nvPr>
        </p:nvGraphicFramePr>
        <p:xfrm>
          <a:off x="7291484" y="193040"/>
          <a:ext cx="4606926" cy="59334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419170">
                  <a:extLst>
                    <a:ext uri="{9D8B030D-6E8A-4147-A177-3AD203B41FA5}">
                      <a16:colId xmlns:a16="http://schemas.microsoft.com/office/drawing/2014/main" val="755343266"/>
                    </a:ext>
                  </a:extLst>
                </a:gridCol>
                <a:gridCol w="3187756">
                  <a:extLst>
                    <a:ext uri="{9D8B030D-6E8A-4147-A177-3AD203B41FA5}">
                      <a16:colId xmlns:a16="http://schemas.microsoft.com/office/drawing/2014/main" val="11909675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C# 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19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339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Nullable Types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850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Anonymous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251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Anonymous Types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663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Query Expressions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826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Extension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92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Initializers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186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Dynamic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948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Named/Optional </a:t>
                      </a:r>
                      <a:r>
                        <a:rPr lang="en-US" dirty="0" err="1"/>
                        <a:t>Args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48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592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Caller info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528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Static Imports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534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Tuples and deconstruction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45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 locals and returns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25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in, ref struct, </a:t>
                      </a:r>
                      <a:r>
                        <a:rPr lang="en-US" dirty="0" err="1"/>
                        <a:t>readonly</a:t>
                      </a:r>
                      <a:r>
                        <a:rPr lang="en-US" dirty="0"/>
                        <a:t> struct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506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975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20267D5-C2AA-4505-B940-2BCD0B73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a framework version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367EB-DD40-47D3-B7CA-9A376FBCE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857BE-1676-4245-BC02-EF6F652C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56F54-23A6-40E8-B327-0166134B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21</a:t>
            </a:fld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940A3B-21CE-4C4B-8A77-3FEA3DD9209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65D5E4-A063-4E19-B6DB-E26DE2388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88428"/>
            <a:ext cx="9796008" cy="495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28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51F2D-B31A-49AA-95DA-DD702D73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642753" cy="552848"/>
          </a:xfrm>
        </p:spPr>
        <p:txBody>
          <a:bodyPr>
            <a:normAutofit fontScale="90000"/>
          </a:bodyPr>
          <a:lstStyle/>
          <a:p>
            <a:r>
              <a:rPr lang="en-US" dirty="0"/>
              <a:t>Respect the Patterns of Your Platform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D1F917-6DEF-450B-A1FE-1A090F42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E8881-9DE1-4372-9B56-4DB24E704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0CB5C-274A-4F4D-A53D-A0263E9A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22</a:t>
            </a:fld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2B144-5B5B-4263-B622-7AD398303172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/>
          <a:lstStyle/>
          <a:p>
            <a:r>
              <a:rPr lang="en-US" dirty="0"/>
              <a:t>Build on what people are already familiar with.</a:t>
            </a:r>
          </a:p>
          <a:p>
            <a:r>
              <a:rPr lang="en-US" dirty="0"/>
              <a:t>Copy concepts and terminology of well-known (but even unrelated) APIs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Factory</a:t>
            </a:r>
          </a:p>
          <a:p>
            <a:pPr lvl="1"/>
            <a:r>
              <a:rPr lang="en-US" dirty="0"/>
              <a:t>Chain of Responsibility</a:t>
            </a:r>
          </a:p>
          <a:p>
            <a:pPr lvl="1"/>
            <a:r>
              <a:rPr lang="en-US" dirty="0"/>
              <a:t>Events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using ( </a:t>
            </a:r>
            <a:r>
              <a:rPr lang="en-US" dirty="0" err="1">
                <a:latin typeface="Consolas" panose="020B0609020204030204" pitchFamily="49" charset="0"/>
              </a:rPr>
              <a:t>IDisposable</a:t>
            </a:r>
            <a:r>
              <a:rPr lang="en-US" dirty="0">
                <a:latin typeface="Consolas" panose="020B0609020204030204" pitchFamily="49" charset="0"/>
              </a:rPr>
              <a:t> )</a:t>
            </a:r>
          </a:p>
          <a:p>
            <a:pPr lvl="1"/>
            <a:r>
              <a:rPr lang="en-US" dirty="0"/>
              <a:t>Async vs callback</a:t>
            </a:r>
          </a:p>
          <a:p>
            <a:pPr lvl="1"/>
            <a:r>
              <a:rPr lang="en-US" dirty="0" err="1"/>
              <a:t>CancellationToken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8E2759-69B2-4143-8B8C-D5478263B5C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1066417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0EC8294D-6E83-4A19-9644-94E0B226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006" y="3924940"/>
            <a:ext cx="5047207" cy="1740445"/>
          </a:xfrm>
        </p:spPr>
        <p:txBody>
          <a:bodyPr/>
          <a:lstStyle/>
          <a:p>
            <a:r>
              <a:rPr lang="en-US" sz="4800" dirty="0"/>
              <a:t>Design for Learnability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614446D0-2FF7-4238-BEBD-0B1A1C2555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CF000F-6FA1-4B88-9D0A-556496CCF9E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5999163"/>
            <a:ext cx="2743200" cy="142875"/>
          </a:xfrm>
        </p:spPr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124A8C-AC2E-47B8-853B-8E8CDE25252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77200" y="6169025"/>
            <a:ext cx="4114800" cy="190500"/>
          </a:xfrm>
        </p:spPr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5FEDC-1B90-44EB-9409-F4AC0A1118E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156325"/>
            <a:ext cx="457200" cy="184150"/>
          </a:xfrm>
        </p:spPr>
        <p:txBody>
          <a:bodyPr/>
          <a:lstStyle/>
          <a:p>
            <a:fld id="{4950F5D8-22E1-4015-8661-E5B1FD28C2DE}" type="slidenum">
              <a:rPr lang="en-US" noProof="0" smtClean="0"/>
              <a:t>23</a:t>
            </a:fld>
            <a:endParaRPr lang="en-US" noProof="0" dirty="0"/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id="{2701DAFE-A8D5-4AEC-8087-E265917B1D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Names, Documentation, and IntelliSense</a:t>
            </a:r>
          </a:p>
        </p:txBody>
      </p:sp>
    </p:spTree>
    <p:extLst>
      <p:ext uri="{BB962C8B-B14F-4D97-AF65-F5344CB8AC3E}">
        <p14:creationId xmlns:p14="http://schemas.microsoft.com/office/powerpoint/2010/main" val="2473787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D596-AD6C-4FBB-BA67-86861C9E8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Meaningful Analogies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29B4ED-4B0A-4DBF-9057-937D9273B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2F2BA2-7525-4197-9B25-5618574F7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739F1-0B2D-4491-B569-BB7AF895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24</a:t>
            </a:fld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DD369D-C75A-43B1-BCF2-ACB3B2EF5D05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/>
          <a:lstStyle/>
          <a:p>
            <a:r>
              <a:rPr lang="en-US" dirty="0"/>
              <a:t>Find for systems with similar semantics in the physical world.</a:t>
            </a:r>
          </a:p>
          <a:p>
            <a:pPr lvl="1"/>
            <a:r>
              <a:rPr lang="en-US" dirty="0"/>
              <a:t>E.g. source/sink, pipeline, factory</a:t>
            </a:r>
          </a:p>
          <a:p>
            <a:r>
              <a:rPr lang="en-US" dirty="0"/>
              <a:t>Example: </a:t>
            </a:r>
            <a:r>
              <a:rPr lang="en-US" b="1" dirty="0" err="1"/>
              <a:t>PostSharp.Patterns.Recording</a:t>
            </a:r>
            <a:r>
              <a:rPr lang="en-US" b="1" dirty="0"/>
              <a:t> Namespace</a:t>
            </a:r>
          </a:p>
          <a:p>
            <a:pPr lvl="1"/>
            <a:r>
              <a:rPr lang="en-US" dirty="0"/>
              <a:t>Recording, Recorder, Recordable: tape recorder analogy</a:t>
            </a:r>
          </a:p>
          <a:p>
            <a:pPr lvl="1"/>
            <a:r>
              <a:rPr lang="en-US" dirty="0" err="1"/>
              <a:t>RestorePoint</a:t>
            </a:r>
            <a:r>
              <a:rPr lang="en-US" dirty="0"/>
              <a:t>: backup/restore analogy</a:t>
            </a:r>
          </a:p>
          <a:p>
            <a:pPr lvl="1"/>
            <a:r>
              <a:rPr lang="en-US" dirty="0" err="1"/>
              <a:t>UndoOperations</a:t>
            </a:r>
            <a:r>
              <a:rPr lang="en-US" dirty="0"/>
              <a:t> / </a:t>
            </a:r>
            <a:r>
              <a:rPr lang="en-US" dirty="0" err="1"/>
              <a:t>RedoOperations</a:t>
            </a:r>
            <a:r>
              <a:rPr lang="en-US" dirty="0"/>
              <a:t>: determined by typical use case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99E8B7F-7E78-4BF0-83BB-CFA73BA327B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3698283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BE004-FB04-4E12-A72F-2317A9761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Golden Rules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C7F9C-50F4-43F9-AF29-AFC6A47FC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D3C00-9AB8-4F1A-AA08-5840B7B15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6FE44-CA62-46C6-9698-BE23019F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25</a:t>
            </a:fld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2A314F-C1FF-48D3-BB06-205466E15190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/>
          <a:lstStyle/>
          <a:p>
            <a:r>
              <a:rPr lang="en-US" dirty="0"/>
              <a:t>Be absolutely consistent. Don’t use synonyms.</a:t>
            </a:r>
          </a:p>
          <a:p>
            <a:r>
              <a:rPr lang="en-US" dirty="0"/>
              <a:t>Don’t use abbreviations.</a:t>
            </a:r>
          </a:p>
          <a:p>
            <a:r>
              <a:rPr lang="en-US" dirty="0"/>
              <a:t>Principle of Least Astonishment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3B6B93E-29BF-4A7B-8536-0C4F8E58C6D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3672323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A5F91-0826-4F5A-99EC-3B1CC4560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Respect the Grammar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8AA045-4357-41B9-AD48-E4C6FA80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062A9-EC85-4F23-8A6D-A080245E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40D43-F439-42B9-B127-D19F60C2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26</a:t>
            </a:fld>
            <a:endParaRPr lang="en-US" noProof="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BE3735E-0FF5-4518-881D-78FF826C1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4" y="2205226"/>
            <a:ext cx="2286000" cy="334918"/>
          </a:xfrm>
        </p:spPr>
        <p:txBody>
          <a:bodyPr>
            <a:normAutofit/>
          </a:bodyPr>
          <a:lstStyle/>
          <a:p>
            <a:r>
              <a:rPr lang="en-US" sz="1600" dirty="0"/>
              <a:t>Types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42AFD23-B775-47DE-85DC-0500ED0C1C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2638442"/>
            <a:ext cx="2286000" cy="1377537"/>
          </a:xfrm>
        </p:spPr>
        <p:txBody>
          <a:bodyPr/>
          <a:lstStyle/>
          <a:p>
            <a:r>
              <a:rPr lang="en-US" dirty="0"/>
              <a:t>Nouns</a:t>
            </a:r>
          </a:p>
          <a:p>
            <a:r>
              <a:rPr lang="en-US" dirty="0"/>
              <a:t>Respect usual suffixes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BDBB2CB-B352-473C-95A7-8A8BA23BDE00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3623390" y="2205226"/>
            <a:ext cx="2286000" cy="334918"/>
          </a:xfrm>
        </p:spPr>
        <p:txBody>
          <a:bodyPr>
            <a:normAutofit/>
          </a:bodyPr>
          <a:lstStyle/>
          <a:p>
            <a:r>
              <a:rPr lang="en-US" sz="1600" dirty="0"/>
              <a:t>Methods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0BC894E-4314-4AD9-B18B-FEE762034C8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2638442"/>
            <a:ext cx="2286000" cy="1377537"/>
          </a:xfrm>
        </p:spPr>
        <p:txBody>
          <a:bodyPr/>
          <a:lstStyle/>
          <a:p>
            <a:r>
              <a:rPr lang="en-US" dirty="0"/>
              <a:t>Verb (infinitive for action, third-person for predicates)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1D2745F-9689-4B89-9B6E-6446B182024C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6410166" y="2075290"/>
            <a:ext cx="2286000" cy="464854"/>
          </a:xfrm>
        </p:spPr>
        <p:txBody>
          <a:bodyPr>
            <a:noAutofit/>
          </a:bodyPr>
          <a:lstStyle/>
          <a:p>
            <a:r>
              <a:rPr lang="en-US" sz="1600" dirty="0"/>
              <a:t>Fields, properties &amp; parameters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170624C-EE70-48E3-A91D-4CE06D3385D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2638442"/>
            <a:ext cx="2286000" cy="1377537"/>
          </a:xfrm>
        </p:spPr>
        <p:txBody>
          <a:bodyPr/>
          <a:lstStyle/>
          <a:p>
            <a:r>
              <a:rPr lang="en-US" dirty="0"/>
              <a:t>Nouns, or third-person verb for predicates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CD99650-29CB-464E-BE1D-BAAEC22EA577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9196942" y="2205226"/>
            <a:ext cx="2286000" cy="334918"/>
          </a:xfrm>
        </p:spPr>
        <p:txBody>
          <a:bodyPr>
            <a:normAutofit/>
          </a:bodyPr>
          <a:lstStyle/>
          <a:p>
            <a:r>
              <a:rPr lang="en-US" sz="1600" dirty="0"/>
              <a:t>Events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CB5E72F-BBFA-4228-A7A2-25D314A371E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2638442"/>
            <a:ext cx="2286000" cy="1377537"/>
          </a:xfrm>
        </p:spPr>
        <p:txBody>
          <a:bodyPr/>
          <a:lstStyle/>
          <a:p>
            <a:r>
              <a:rPr lang="en-US" dirty="0"/>
              <a:t>Verbs:</a:t>
            </a:r>
          </a:p>
          <a:p>
            <a:r>
              <a:rPr lang="en-US" dirty="0"/>
              <a:t>Past participle when </a:t>
            </a:r>
            <a:r>
              <a:rPr lang="en-US" i="1" dirty="0"/>
              <a:t>after</a:t>
            </a:r>
            <a:r>
              <a:rPr lang="en-US" dirty="0"/>
              <a:t> the action</a:t>
            </a:r>
          </a:p>
          <a:p>
            <a:r>
              <a:rPr lang="en-US" dirty="0"/>
              <a:t>Present participle when </a:t>
            </a:r>
            <a:r>
              <a:rPr lang="en-US" i="1" dirty="0"/>
              <a:t>before</a:t>
            </a:r>
            <a:r>
              <a:rPr lang="en-US" dirty="0"/>
              <a:t> the action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54FB2CB-43CF-474F-A73B-70A33AAE0C5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802C02D7-2B42-401C-A9F4-D0FDB406595C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</p:sp>
    </p:spTree>
    <p:extLst>
      <p:ext uri="{BB962C8B-B14F-4D97-AF65-F5344CB8AC3E}">
        <p14:creationId xmlns:p14="http://schemas.microsoft.com/office/powerpoint/2010/main" val="1589752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B486-B549-4499-90F4-78674676E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Organize Namespaces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31CA77-F24F-47A6-B93C-C4BC94D4A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E6F0E6-9181-4C84-B61E-1ABBFA563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50127C-69D5-410F-9053-08814DA3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27</a:t>
            </a:fld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A197B8-52B7-46D1-916C-B020B23ED692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/>
          <a:lstStyle/>
          <a:p>
            <a:r>
              <a:rPr lang="en-US" b="1" dirty="0"/>
              <a:t>Root namespace:</a:t>
            </a:r>
            <a:r>
              <a:rPr lang="en-US" dirty="0"/>
              <a:t> keep it simple and short, focus on main use case</a:t>
            </a:r>
          </a:p>
          <a:p>
            <a:r>
              <a:rPr lang="en-US" b="1" dirty="0"/>
              <a:t>Children namespaces</a:t>
            </a:r>
            <a:r>
              <a:rPr lang="en-US" dirty="0"/>
              <a:t> for side use cases (e.g. configuration)</a:t>
            </a:r>
          </a:p>
          <a:p>
            <a:r>
              <a:rPr lang="en-US" dirty="0"/>
              <a:t>Minimize the required number of </a:t>
            </a:r>
            <a:r>
              <a:rPr lang="en-US" i="1" dirty="0"/>
              <a:t>using</a:t>
            </a:r>
            <a:r>
              <a:rPr lang="en-US" dirty="0"/>
              <a:t> for a use case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849CD6-8376-469E-B1BC-E248EE7B5E5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207452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9D2EE-4DEC-496D-AE4E-DC8149884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for Opportunistic Learners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16D0E-659B-41FB-A168-D2DBCC9A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8DD7D-590F-480C-8214-2DD8926D4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F9D39-3025-4505-AC48-9DBE64FBE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28</a:t>
            </a:fld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5A366D-3C00-4015-9DF7-7F40D9A7380B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38198" y="1928770"/>
            <a:ext cx="4256315" cy="334918"/>
          </a:xfrm>
        </p:spPr>
        <p:txBody>
          <a:bodyPr>
            <a:normAutofit/>
          </a:bodyPr>
          <a:lstStyle/>
          <a:p>
            <a:r>
              <a:rPr lang="en-US" dirty="0"/>
              <a:t>Who are Opportunistic Learners?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ABDB642-587E-4783-A3DE-7BD6096456C5}"/>
              </a:ext>
            </a:extLst>
          </p:cNvPr>
          <p:cNvSpPr>
            <a:spLocks noGrp="1"/>
          </p:cNvSpPr>
          <p:nvPr>
            <p:ph type="body" idx="52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please them?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2219A3-BA5A-478C-A17E-5B6BA777CFB4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/>
          <a:lstStyle/>
          <a:p>
            <a:r>
              <a:rPr lang="en-US" dirty="0"/>
              <a:t>Start with example code and modify it</a:t>
            </a:r>
          </a:p>
          <a:p>
            <a:r>
              <a:rPr lang="en-US" dirty="0"/>
              <a:t>Intuitive</a:t>
            </a:r>
          </a:p>
          <a:p>
            <a:r>
              <a:rPr lang="en-US" dirty="0"/>
              <a:t>Trial and Errors</a:t>
            </a:r>
          </a:p>
          <a:p>
            <a:r>
              <a:rPr lang="en-US" dirty="0"/>
              <a:t>Will not read the doc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4AA002C-073F-4808-8D46-5A226B390F3C}"/>
              </a:ext>
            </a:extLst>
          </p:cNvPr>
          <p:cNvSpPr>
            <a:spLocks noGrp="1"/>
          </p:cNvSpPr>
          <p:nvPr>
            <p:ph sz="quarter" idx="54"/>
          </p:nvPr>
        </p:nvSpPr>
        <p:spPr/>
        <p:txBody>
          <a:bodyPr/>
          <a:lstStyle/>
          <a:p>
            <a:r>
              <a:rPr lang="en-US" dirty="0"/>
              <a:t>Design for IntelliSense</a:t>
            </a:r>
          </a:p>
          <a:p>
            <a:r>
              <a:rPr lang="en-US" dirty="0"/>
              <a:t>Use familiar patterns, analogies, names</a:t>
            </a:r>
          </a:p>
          <a:p>
            <a:r>
              <a:rPr lang="en-US" dirty="0"/>
              <a:t>Have self-explanatory error messages that say how to fix the issue.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964F115-B4EF-4BE8-BD9F-87B33469EEF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3547473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E05E3-69AD-4E7F-81A0-FB232A8E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Documenting an API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A703B-CCEB-4EE6-8EA7-E8FADE8E9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F8A233-7F75-41B3-A08E-DC93A5BF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1738E-913F-4EA6-BF7B-762CEBE7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29</a:t>
            </a:fld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5972CF-6BFA-4DA9-864B-C82367C1260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Aka API Documentation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097238-8CF9-4F75-AA2E-EB7553C340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6D85387-036C-48E2-B4F1-C43A8654416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dirty="0"/>
              <a:t>Typically XML comments in C#</a:t>
            </a:r>
          </a:p>
          <a:p>
            <a:r>
              <a:rPr lang="en-US" dirty="0"/>
              <a:t>Precise and non-ambiguous</a:t>
            </a:r>
          </a:p>
          <a:p>
            <a:r>
              <a:rPr lang="en-US" dirty="0"/>
              <a:t>Document everything</a:t>
            </a:r>
          </a:p>
          <a:p>
            <a:r>
              <a:rPr lang="en-US" dirty="0"/>
              <a:t>Pay attention to the terms you use</a:t>
            </a:r>
          </a:p>
          <a:p>
            <a:r>
              <a:rPr lang="en-US" dirty="0"/>
              <a:t>Consider </a:t>
            </a:r>
            <a:r>
              <a:rPr lang="en-US" i="1" dirty="0"/>
              <a:t>renaming</a:t>
            </a:r>
            <a:r>
              <a:rPr lang="en-US" dirty="0"/>
              <a:t> the APIs according to the doc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9DD336-1587-4AC7-8813-47068B3CA7EC}"/>
              </a:ext>
            </a:extLst>
          </p:cNvPr>
          <p:cNvSpPr>
            <a:spLocks noGrp="1"/>
          </p:cNvSpPr>
          <p:nvPr>
            <p:ph type="body" idx="49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B60EBBF-E81A-4980-8DAB-7075579540B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822E689-6448-4226-BD37-D5E8F04999E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US" dirty="0"/>
              <a:t>As simple as possible </a:t>
            </a:r>
            <a:br>
              <a:rPr lang="en-US" dirty="0"/>
            </a:br>
            <a:r>
              <a:rPr lang="en-US" dirty="0"/>
              <a:t>but </a:t>
            </a:r>
            <a:r>
              <a:rPr lang="en-US" i="1" dirty="0"/>
              <a:t>not</a:t>
            </a:r>
            <a:r>
              <a:rPr lang="en-US" dirty="0"/>
              <a:t> simpler</a:t>
            </a:r>
          </a:p>
          <a:p>
            <a:r>
              <a:rPr lang="en-US" dirty="0"/>
              <a:t>One example per feature</a:t>
            </a:r>
          </a:p>
          <a:p>
            <a:r>
              <a:rPr lang="en-US" dirty="0"/>
              <a:t>Must compile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1DC2554-5C69-4F2C-BC2D-2B6C43613519}"/>
              </a:ext>
            </a:extLst>
          </p:cNvPr>
          <p:cNvSpPr>
            <a:spLocks noGrp="1"/>
          </p:cNvSpPr>
          <p:nvPr>
            <p:ph type="body" idx="52"/>
          </p:nvPr>
        </p:nvSpPr>
        <p:spPr/>
        <p:txBody>
          <a:bodyPr/>
          <a:lstStyle/>
          <a:p>
            <a:r>
              <a:rPr lang="en-US" dirty="0"/>
              <a:t>Programming Guide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F38A29D-CBB3-43E8-91D5-20CA044CF5D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US" dirty="0"/>
              <a:t>How-To, Walkthroughs, Concepts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4F4EFCD-E263-4021-90E7-F93EF163715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Organized per topic</a:t>
            </a:r>
          </a:p>
          <a:p>
            <a:r>
              <a:rPr lang="en-US" dirty="0"/>
              <a:t>Mix how-</a:t>
            </a:r>
            <a:r>
              <a:rPr lang="en-US" dirty="0" err="1"/>
              <a:t>tos</a:t>
            </a:r>
            <a:r>
              <a:rPr lang="en-US" dirty="0"/>
              <a:t> with conceptual discussions.</a:t>
            </a:r>
          </a:p>
          <a:p>
            <a:r>
              <a:rPr lang="en-US" dirty="0"/>
              <a:t>Start the title with a verb</a:t>
            </a:r>
          </a:p>
          <a:p>
            <a:r>
              <a:rPr lang="en-US" dirty="0"/>
              <a:t>Introduce complexity progressively</a:t>
            </a:r>
          </a:p>
          <a:p>
            <a:r>
              <a:rPr lang="en-US" dirty="0"/>
              <a:t>Consider </a:t>
            </a:r>
            <a:r>
              <a:rPr lang="en-US" i="1" dirty="0"/>
              <a:t>refactoring</a:t>
            </a:r>
            <a:r>
              <a:rPr lang="en-US" dirty="0"/>
              <a:t> the API if the how-to is cumbersome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2D71D74-3E95-4C46-A960-EDA092BD6FEF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C6C8B6E-6CA9-415F-A4F4-FFBB5A945E17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 Doc</a:t>
            </a:r>
          </a:p>
        </p:txBody>
      </p:sp>
    </p:spTree>
    <p:extLst>
      <p:ext uri="{BB962C8B-B14F-4D97-AF65-F5344CB8AC3E}">
        <p14:creationId xmlns:p14="http://schemas.microsoft.com/office/powerpoint/2010/main" val="177707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23F8FF-846F-4EBB-BA40-150A19283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dirty="0" err="1"/>
              <a:t>PostSharp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94F0D3-4652-402B-B4AF-F9D182B1739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Since 2004.</a:t>
            </a:r>
          </a:p>
          <a:p>
            <a:r>
              <a:rPr lang="en-US" dirty="0"/>
              <a:t>Thousands of customers worldwide.</a:t>
            </a:r>
          </a:p>
          <a:p>
            <a:r>
              <a:rPr lang="en-US" dirty="0"/>
              <a:t>We help you eradicate repetitive code by</a:t>
            </a:r>
            <a:br>
              <a:rPr lang="en-US" dirty="0"/>
            </a:br>
            <a:r>
              <a:rPr lang="en-US" b="1" dirty="0"/>
              <a:t>automating design patterns</a:t>
            </a:r>
            <a:r>
              <a:rPr lang="en-US" dirty="0"/>
              <a:t>.</a:t>
            </a:r>
          </a:p>
          <a:p>
            <a:r>
              <a:rPr lang="en-US" dirty="0"/>
              <a:t>15+ ready-made patterns.</a:t>
            </a:r>
          </a:p>
          <a:p>
            <a:r>
              <a:rPr lang="en-US" dirty="0"/>
              <a:t>Framework to implement your own patterns.</a:t>
            </a:r>
          </a:p>
          <a:p>
            <a:r>
              <a:rPr lang="en-US" dirty="0"/>
              <a:t>Typically 15% decrease of code size.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8584C-B7AC-4067-9BDC-09C52B6FA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3CA83-9C91-4029-B7BD-37CC765FE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7F777-A0BA-4EBB-AE6E-B819656B5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3</a:t>
            </a:fld>
            <a:endParaRPr lang="en-US" noProof="0" dirty="0"/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7B817444-03C8-48E7-A70A-1F33B0D50A7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61934" y="868239"/>
            <a:ext cx="2387600" cy="485775"/>
            <a:chOff x="3088" y="1085"/>
            <a:chExt cx="1504" cy="306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BA73F193-1486-4D03-BDF1-D7337529182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88" y="1085"/>
              <a:ext cx="1504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8CDD3E5-C227-454D-9378-390F97852A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8" y="1129"/>
              <a:ext cx="156" cy="233"/>
            </a:xfrm>
            <a:custGeom>
              <a:avLst/>
              <a:gdLst>
                <a:gd name="T0" fmla="*/ 532 w 1151"/>
                <a:gd name="T1" fmla="*/ 841 h 1648"/>
                <a:gd name="T2" fmla="*/ 807 w 1151"/>
                <a:gd name="T3" fmla="*/ 577 h 1648"/>
                <a:gd name="T4" fmla="*/ 807 w 1151"/>
                <a:gd name="T5" fmla="*/ 575 h 1648"/>
                <a:gd name="T6" fmla="*/ 527 w 1151"/>
                <a:gd name="T7" fmla="*/ 309 h 1648"/>
                <a:gd name="T8" fmla="*/ 341 w 1151"/>
                <a:gd name="T9" fmla="*/ 309 h 1648"/>
                <a:gd name="T10" fmla="*/ 341 w 1151"/>
                <a:gd name="T11" fmla="*/ 841 h 1648"/>
                <a:gd name="T12" fmla="*/ 0 w 1151"/>
                <a:gd name="T13" fmla="*/ 0 h 1648"/>
                <a:gd name="T14" fmla="*/ 548 w 1151"/>
                <a:gd name="T15" fmla="*/ 0 h 1648"/>
                <a:gd name="T16" fmla="*/ 1151 w 1151"/>
                <a:gd name="T17" fmla="*/ 565 h 1648"/>
                <a:gd name="T18" fmla="*/ 1151 w 1151"/>
                <a:gd name="T19" fmla="*/ 570 h 1648"/>
                <a:gd name="T20" fmla="*/ 534 w 1151"/>
                <a:gd name="T21" fmla="*/ 1147 h 1648"/>
                <a:gd name="T22" fmla="*/ 341 w 1151"/>
                <a:gd name="T23" fmla="*/ 1147 h 1648"/>
                <a:gd name="T24" fmla="*/ 341 w 1151"/>
                <a:gd name="T25" fmla="*/ 1648 h 1648"/>
                <a:gd name="T26" fmla="*/ 0 w 1151"/>
                <a:gd name="T27" fmla="*/ 1648 h 1648"/>
                <a:gd name="T28" fmla="*/ 0 w 1151"/>
                <a:gd name="T29" fmla="*/ 0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1" h="1648">
                  <a:moveTo>
                    <a:pt x="532" y="841"/>
                  </a:moveTo>
                  <a:cubicBezTo>
                    <a:pt x="708" y="841"/>
                    <a:pt x="807" y="730"/>
                    <a:pt x="807" y="577"/>
                  </a:cubicBezTo>
                  <a:lnTo>
                    <a:pt x="807" y="575"/>
                  </a:lnTo>
                  <a:cubicBezTo>
                    <a:pt x="807" y="403"/>
                    <a:pt x="708" y="309"/>
                    <a:pt x="527" y="309"/>
                  </a:cubicBezTo>
                  <a:lnTo>
                    <a:pt x="341" y="309"/>
                  </a:lnTo>
                  <a:lnTo>
                    <a:pt x="341" y="841"/>
                  </a:lnTo>
                  <a:moveTo>
                    <a:pt x="0" y="0"/>
                  </a:moveTo>
                  <a:lnTo>
                    <a:pt x="548" y="0"/>
                  </a:lnTo>
                  <a:cubicBezTo>
                    <a:pt x="918" y="0"/>
                    <a:pt x="1151" y="215"/>
                    <a:pt x="1151" y="565"/>
                  </a:cubicBezTo>
                  <a:lnTo>
                    <a:pt x="1151" y="570"/>
                  </a:lnTo>
                  <a:cubicBezTo>
                    <a:pt x="1151" y="949"/>
                    <a:pt x="880" y="1140"/>
                    <a:pt x="534" y="1147"/>
                  </a:cubicBezTo>
                  <a:lnTo>
                    <a:pt x="341" y="1147"/>
                  </a:lnTo>
                  <a:lnTo>
                    <a:pt x="341" y="1648"/>
                  </a:lnTo>
                  <a:lnTo>
                    <a:pt x="0" y="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294F549-F6FC-4201-8960-5167BAD69C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3" y="1125"/>
              <a:ext cx="202" cy="241"/>
            </a:xfrm>
            <a:custGeom>
              <a:avLst/>
              <a:gdLst>
                <a:gd name="T0" fmla="*/ 1137 w 1490"/>
                <a:gd name="T1" fmla="*/ 862 h 1704"/>
                <a:gd name="T2" fmla="*/ 1137 w 1490"/>
                <a:gd name="T3" fmla="*/ 845 h 1704"/>
                <a:gd name="T4" fmla="*/ 744 w 1490"/>
                <a:gd name="T5" fmla="*/ 316 h 1704"/>
                <a:gd name="T6" fmla="*/ 351 w 1490"/>
                <a:gd name="T7" fmla="*/ 843 h 1704"/>
                <a:gd name="T8" fmla="*/ 351 w 1490"/>
                <a:gd name="T9" fmla="*/ 859 h 1704"/>
                <a:gd name="T10" fmla="*/ 746 w 1490"/>
                <a:gd name="T11" fmla="*/ 1389 h 1704"/>
                <a:gd name="T12" fmla="*/ 1137 w 1490"/>
                <a:gd name="T13" fmla="*/ 862 h 1704"/>
                <a:gd name="T14" fmla="*/ 0 w 1490"/>
                <a:gd name="T15" fmla="*/ 869 h 1704"/>
                <a:gd name="T16" fmla="*/ 0 w 1490"/>
                <a:gd name="T17" fmla="*/ 841 h 1704"/>
                <a:gd name="T18" fmla="*/ 746 w 1490"/>
                <a:gd name="T19" fmla="*/ 0 h 1704"/>
                <a:gd name="T20" fmla="*/ 1490 w 1490"/>
                <a:gd name="T21" fmla="*/ 836 h 1704"/>
                <a:gd name="T22" fmla="*/ 1490 w 1490"/>
                <a:gd name="T23" fmla="*/ 864 h 1704"/>
                <a:gd name="T24" fmla="*/ 744 w 1490"/>
                <a:gd name="T25" fmla="*/ 1704 h 1704"/>
                <a:gd name="T26" fmla="*/ 0 w 1490"/>
                <a:gd name="T27" fmla="*/ 869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0" h="1704">
                  <a:moveTo>
                    <a:pt x="1137" y="862"/>
                  </a:moveTo>
                  <a:lnTo>
                    <a:pt x="1137" y="845"/>
                  </a:lnTo>
                  <a:cubicBezTo>
                    <a:pt x="1137" y="520"/>
                    <a:pt x="972" y="316"/>
                    <a:pt x="744" y="316"/>
                  </a:cubicBezTo>
                  <a:cubicBezTo>
                    <a:pt x="513" y="316"/>
                    <a:pt x="351" y="518"/>
                    <a:pt x="351" y="843"/>
                  </a:cubicBezTo>
                  <a:lnTo>
                    <a:pt x="351" y="859"/>
                  </a:lnTo>
                  <a:cubicBezTo>
                    <a:pt x="351" y="1184"/>
                    <a:pt x="518" y="1389"/>
                    <a:pt x="746" y="1389"/>
                  </a:cubicBezTo>
                  <a:cubicBezTo>
                    <a:pt x="975" y="1389"/>
                    <a:pt x="1137" y="1187"/>
                    <a:pt x="1137" y="862"/>
                  </a:cubicBezTo>
                  <a:close/>
                  <a:moveTo>
                    <a:pt x="0" y="869"/>
                  </a:moveTo>
                  <a:lnTo>
                    <a:pt x="0" y="841"/>
                  </a:lnTo>
                  <a:cubicBezTo>
                    <a:pt x="0" y="346"/>
                    <a:pt x="311" y="0"/>
                    <a:pt x="746" y="0"/>
                  </a:cubicBezTo>
                  <a:cubicBezTo>
                    <a:pt x="1184" y="0"/>
                    <a:pt x="1490" y="344"/>
                    <a:pt x="1490" y="836"/>
                  </a:cubicBezTo>
                  <a:lnTo>
                    <a:pt x="1490" y="864"/>
                  </a:lnTo>
                  <a:cubicBezTo>
                    <a:pt x="1490" y="1356"/>
                    <a:pt x="1180" y="1704"/>
                    <a:pt x="744" y="1704"/>
                  </a:cubicBezTo>
                  <a:cubicBezTo>
                    <a:pt x="306" y="1704"/>
                    <a:pt x="0" y="1361"/>
                    <a:pt x="0" y="86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474F6A-80DD-441A-81F4-671EF251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1126"/>
              <a:ext cx="158" cy="239"/>
            </a:xfrm>
            <a:custGeom>
              <a:avLst/>
              <a:gdLst>
                <a:gd name="T0" fmla="*/ 0 w 1163"/>
                <a:gd name="T1" fmla="*/ 1448 h 1690"/>
                <a:gd name="T2" fmla="*/ 202 w 1163"/>
                <a:gd name="T3" fmla="*/ 1196 h 1690"/>
                <a:gd name="T4" fmla="*/ 612 w 1163"/>
                <a:gd name="T5" fmla="*/ 1382 h 1690"/>
                <a:gd name="T6" fmla="*/ 824 w 1163"/>
                <a:gd name="T7" fmla="*/ 1220 h 1690"/>
                <a:gd name="T8" fmla="*/ 824 w 1163"/>
                <a:gd name="T9" fmla="*/ 1217 h 1690"/>
                <a:gd name="T10" fmla="*/ 541 w 1163"/>
                <a:gd name="T11" fmla="*/ 994 h 1690"/>
                <a:gd name="T12" fmla="*/ 68 w 1163"/>
                <a:gd name="T13" fmla="*/ 487 h 1690"/>
                <a:gd name="T14" fmla="*/ 68 w 1163"/>
                <a:gd name="T15" fmla="*/ 483 h 1690"/>
                <a:gd name="T16" fmla="*/ 607 w 1163"/>
                <a:gd name="T17" fmla="*/ 0 h 1690"/>
                <a:gd name="T18" fmla="*/ 1139 w 1163"/>
                <a:gd name="T19" fmla="*/ 203 h 1690"/>
                <a:gd name="T20" fmla="*/ 949 w 1163"/>
                <a:gd name="T21" fmla="*/ 462 h 1690"/>
                <a:gd name="T22" fmla="*/ 598 w 1163"/>
                <a:gd name="T23" fmla="*/ 309 h 1690"/>
                <a:gd name="T24" fmla="*/ 407 w 1163"/>
                <a:gd name="T25" fmla="*/ 452 h 1690"/>
                <a:gd name="T26" fmla="*/ 407 w 1163"/>
                <a:gd name="T27" fmla="*/ 454 h 1690"/>
                <a:gd name="T28" fmla="*/ 720 w 1163"/>
                <a:gd name="T29" fmla="*/ 699 h 1690"/>
                <a:gd name="T30" fmla="*/ 1163 w 1163"/>
                <a:gd name="T31" fmla="*/ 1191 h 1690"/>
                <a:gd name="T32" fmla="*/ 1163 w 1163"/>
                <a:gd name="T33" fmla="*/ 1196 h 1690"/>
                <a:gd name="T34" fmla="*/ 610 w 1163"/>
                <a:gd name="T35" fmla="*/ 1690 h 1690"/>
                <a:gd name="T36" fmla="*/ 0 w 1163"/>
                <a:gd name="T37" fmla="*/ 1448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3" h="1690">
                  <a:moveTo>
                    <a:pt x="0" y="1448"/>
                  </a:moveTo>
                  <a:lnTo>
                    <a:pt x="202" y="1196"/>
                  </a:lnTo>
                  <a:cubicBezTo>
                    <a:pt x="313" y="1293"/>
                    <a:pt x="447" y="1382"/>
                    <a:pt x="612" y="1382"/>
                  </a:cubicBezTo>
                  <a:cubicBezTo>
                    <a:pt x="744" y="1382"/>
                    <a:pt x="824" y="1316"/>
                    <a:pt x="824" y="1220"/>
                  </a:cubicBezTo>
                  <a:lnTo>
                    <a:pt x="824" y="1217"/>
                  </a:lnTo>
                  <a:cubicBezTo>
                    <a:pt x="824" y="1135"/>
                    <a:pt x="777" y="1083"/>
                    <a:pt x="541" y="994"/>
                  </a:cubicBezTo>
                  <a:cubicBezTo>
                    <a:pt x="249" y="881"/>
                    <a:pt x="68" y="770"/>
                    <a:pt x="68" y="487"/>
                  </a:cubicBezTo>
                  <a:lnTo>
                    <a:pt x="68" y="483"/>
                  </a:lnTo>
                  <a:cubicBezTo>
                    <a:pt x="68" y="196"/>
                    <a:pt x="289" y="0"/>
                    <a:pt x="607" y="0"/>
                  </a:cubicBezTo>
                  <a:cubicBezTo>
                    <a:pt x="800" y="0"/>
                    <a:pt x="989" y="66"/>
                    <a:pt x="1139" y="203"/>
                  </a:cubicBezTo>
                  <a:lnTo>
                    <a:pt x="949" y="462"/>
                  </a:lnTo>
                  <a:cubicBezTo>
                    <a:pt x="845" y="377"/>
                    <a:pt x="725" y="309"/>
                    <a:pt x="598" y="309"/>
                  </a:cubicBezTo>
                  <a:cubicBezTo>
                    <a:pt x="480" y="309"/>
                    <a:pt x="407" y="367"/>
                    <a:pt x="407" y="452"/>
                  </a:cubicBezTo>
                  <a:lnTo>
                    <a:pt x="407" y="454"/>
                  </a:lnTo>
                  <a:cubicBezTo>
                    <a:pt x="407" y="549"/>
                    <a:pt x="464" y="593"/>
                    <a:pt x="720" y="699"/>
                  </a:cubicBezTo>
                  <a:cubicBezTo>
                    <a:pt x="1007" y="812"/>
                    <a:pt x="1163" y="935"/>
                    <a:pt x="1163" y="1191"/>
                  </a:cubicBezTo>
                  <a:lnTo>
                    <a:pt x="1163" y="1196"/>
                  </a:lnTo>
                  <a:cubicBezTo>
                    <a:pt x="1163" y="1502"/>
                    <a:pt x="930" y="1690"/>
                    <a:pt x="610" y="1690"/>
                  </a:cubicBezTo>
                  <a:cubicBezTo>
                    <a:pt x="400" y="1690"/>
                    <a:pt x="181" y="1617"/>
                    <a:pt x="0" y="144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5543068B-C34A-4C2E-BBB8-D3966334C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1129"/>
              <a:ext cx="159" cy="233"/>
            </a:xfrm>
            <a:custGeom>
              <a:avLst/>
              <a:gdLst>
                <a:gd name="T0" fmla="*/ 57 w 159"/>
                <a:gd name="T1" fmla="*/ 44 h 233"/>
                <a:gd name="T2" fmla="*/ 0 w 159"/>
                <a:gd name="T3" fmla="*/ 44 h 233"/>
                <a:gd name="T4" fmla="*/ 0 w 159"/>
                <a:gd name="T5" fmla="*/ 0 h 233"/>
                <a:gd name="T6" fmla="*/ 159 w 159"/>
                <a:gd name="T7" fmla="*/ 0 h 233"/>
                <a:gd name="T8" fmla="*/ 159 w 159"/>
                <a:gd name="T9" fmla="*/ 44 h 233"/>
                <a:gd name="T10" fmla="*/ 103 w 159"/>
                <a:gd name="T11" fmla="*/ 44 h 233"/>
                <a:gd name="T12" fmla="*/ 103 w 159"/>
                <a:gd name="T13" fmla="*/ 233 h 233"/>
                <a:gd name="T14" fmla="*/ 57 w 159"/>
                <a:gd name="T15" fmla="*/ 233 h 233"/>
                <a:gd name="T16" fmla="*/ 57 w 159"/>
                <a:gd name="T17" fmla="*/ 4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233">
                  <a:moveTo>
                    <a:pt x="57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59" y="0"/>
                  </a:lnTo>
                  <a:lnTo>
                    <a:pt x="159" y="44"/>
                  </a:lnTo>
                  <a:lnTo>
                    <a:pt x="103" y="44"/>
                  </a:lnTo>
                  <a:lnTo>
                    <a:pt x="103" y="233"/>
                  </a:lnTo>
                  <a:lnTo>
                    <a:pt x="57" y="233"/>
                  </a:lnTo>
                  <a:lnTo>
                    <a:pt x="57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0EB3234-1854-476E-B403-CB5F08585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1125"/>
              <a:ext cx="143" cy="240"/>
            </a:xfrm>
            <a:custGeom>
              <a:avLst/>
              <a:gdLst>
                <a:gd name="T0" fmla="*/ 0 w 1052"/>
                <a:gd name="T1" fmla="*/ 1466 h 1695"/>
                <a:gd name="T2" fmla="*/ 78 w 1052"/>
                <a:gd name="T3" fmla="*/ 1375 h 1695"/>
                <a:gd name="T4" fmla="*/ 563 w 1052"/>
                <a:gd name="T5" fmla="*/ 1586 h 1695"/>
                <a:gd name="T6" fmla="*/ 937 w 1052"/>
                <a:gd name="T7" fmla="*/ 1269 h 1695"/>
                <a:gd name="T8" fmla="*/ 937 w 1052"/>
                <a:gd name="T9" fmla="*/ 1264 h 1695"/>
                <a:gd name="T10" fmla="*/ 539 w 1052"/>
                <a:gd name="T11" fmla="*/ 894 h 1695"/>
                <a:gd name="T12" fmla="*/ 66 w 1052"/>
                <a:gd name="T13" fmla="*/ 421 h 1695"/>
                <a:gd name="T14" fmla="*/ 66 w 1052"/>
                <a:gd name="T15" fmla="*/ 416 h 1695"/>
                <a:gd name="T16" fmla="*/ 544 w 1052"/>
                <a:gd name="T17" fmla="*/ 0 h 1695"/>
                <a:gd name="T18" fmla="*/ 1024 w 1052"/>
                <a:gd name="T19" fmla="*/ 179 h 1695"/>
                <a:gd name="T20" fmla="*/ 951 w 1052"/>
                <a:gd name="T21" fmla="*/ 273 h 1695"/>
                <a:gd name="T22" fmla="*/ 539 w 1052"/>
                <a:gd name="T23" fmla="*/ 108 h 1695"/>
                <a:gd name="T24" fmla="*/ 184 w 1052"/>
                <a:gd name="T25" fmla="*/ 407 h 1695"/>
                <a:gd name="T26" fmla="*/ 184 w 1052"/>
                <a:gd name="T27" fmla="*/ 412 h 1695"/>
                <a:gd name="T28" fmla="*/ 593 w 1052"/>
                <a:gd name="T29" fmla="*/ 786 h 1695"/>
                <a:gd name="T30" fmla="*/ 1052 w 1052"/>
                <a:gd name="T31" fmla="*/ 1257 h 1695"/>
                <a:gd name="T32" fmla="*/ 1052 w 1052"/>
                <a:gd name="T33" fmla="*/ 1262 h 1695"/>
                <a:gd name="T34" fmla="*/ 560 w 1052"/>
                <a:gd name="T35" fmla="*/ 1695 h 1695"/>
                <a:gd name="T36" fmla="*/ 0 w 1052"/>
                <a:gd name="T37" fmla="*/ 1466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1695">
                  <a:moveTo>
                    <a:pt x="0" y="1466"/>
                  </a:moveTo>
                  <a:lnTo>
                    <a:pt x="78" y="1375"/>
                  </a:lnTo>
                  <a:cubicBezTo>
                    <a:pt x="226" y="1513"/>
                    <a:pt x="370" y="1586"/>
                    <a:pt x="563" y="1586"/>
                  </a:cubicBezTo>
                  <a:cubicBezTo>
                    <a:pt x="784" y="1586"/>
                    <a:pt x="937" y="1448"/>
                    <a:pt x="937" y="1269"/>
                  </a:cubicBezTo>
                  <a:lnTo>
                    <a:pt x="937" y="1264"/>
                  </a:lnTo>
                  <a:cubicBezTo>
                    <a:pt x="937" y="1109"/>
                    <a:pt x="862" y="1007"/>
                    <a:pt x="539" y="894"/>
                  </a:cubicBezTo>
                  <a:cubicBezTo>
                    <a:pt x="179" y="765"/>
                    <a:pt x="66" y="635"/>
                    <a:pt x="66" y="421"/>
                  </a:cubicBezTo>
                  <a:lnTo>
                    <a:pt x="66" y="416"/>
                  </a:lnTo>
                  <a:cubicBezTo>
                    <a:pt x="66" y="183"/>
                    <a:pt x="266" y="0"/>
                    <a:pt x="544" y="0"/>
                  </a:cubicBezTo>
                  <a:cubicBezTo>
                    <a:pt x="732" y="0"/>
                    <a:pt x="880" y="56"/>
                    <a:pt x="1024" y="179"/>
                  </a:cubicBezTo>
                  <a:lnTo>
                    <a:pt x="951" y="273"/>
                  </a:lnTo>
                  <a:cubicBezTo>
                    <a:pt x="822" y="157"/>
                    <a:pt x="687" y="108"/>
                    <a:pt x="539" y="108"/>
                  </a:cubicBezTo>
                  <a:cubicBezTo>
                    <a:pt x="322" y="108"/>
                    <a:pt x="184" y="242"/>
                    <a:pt x="184" y="407"/>
                  </a:cubicBezTo>
                  <a:lnTo>
                    <a:pt x="184" y="412"/>
                  </a:lnTo>
                  <a:cubicBezTo>
                    <a:pt x="184" y="572"/>
                    <a:pt x="261" y="671"/>
                    <a:pt x="593" y="786"/>
                  </a:cubicBezTo>
                  <a:cubicBezTo>
                    <a:pt x="946" y="916"/>
                    <a:pt x="1052" y="1052"/>
                    <a:pt x="1052" y="1257"/>
                  </a:cubicBezTo>
                  <a:lnTo>
                    <a:pt x="1052" y="1262"/>
                  </a:lnTo>
                  <a:cubicBezTo>
                    <a:pt x="1052" y="1511"/>
                    <a:pt x="845" y="1695"/>
                    <a:pt x="560" y="1695"/>
                  </a:cubicBezTo>
                  <a:cubicBezTo>
                    <a:pt x="346" y="1695"/>
                    <a:pt x="172" y="1624"/>
                    <a:pt x="0" y="146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686807E-7ECA-469A-ABE7-FA945B80D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1129"/>
              <a:ext cx="152" cy="233"/>
            </a:xfrm>
            <a:custGeom>
              <a:avLst/>
              <a:gdLst>
                <a:gd name="T0" fmla="*/ 0 w 152"/>
                <a:gd name="T1" fmla="*/ 0 h 233"/>
                <a:gd name="T2" fmla="*/ 16 w 152"/>
                <a:gd name="T3" fmla="*/ 0 h 233"/>
                <a:gd name="T4" fmla="*/ 16 w 152"/>
                <a:gd name="T5" fmla="*/ 108 h 233"/>
                <a:gd name="T6" fmla="*/ 136 w 152"/>
                <a:gd name="T7" fmla="*/ 108 h 233"/>
                <a:gd name="T8" fmla="*/ 136 w 152"/>
                <a:gd name="T9" fmla="*/ 0 h 233"/>
                <a:gd name="T10" fmla="*/ 152 w 152"/>
                <a:gd name="T11" fmla="*/ 0 h 233"/>
                <a:gd name="T12" fmla="*/ 152 w 152"/>
                <a:gd name="T13" fmla="*/ 233 h 233"/>
                <a:gd name="T14" fmla="*/ 136 w 152"/>
                <a:gd name="T15" fmla="*/ 233 h 233"/>
                <a:gd name="T16" fmla="*/ 136 w 152"/>
                <a:gd name="T17" fmla="*/ 123 h 233"/>
                <a:gd name="T18" fmla="*/ 16 w 152"/>
                <a:gd name="T19" fmla="*/ 123 h 233"/>
                <a:gd name="T20" fmla="*/ 16 w 152"/>
                <a:gd name="T21" fmla="*/ 233 h 233"/>
                <a:gd name="T22" fmla="*/ 0 w 152"/>
                <a:gd name="T23" fmla="*/ 233 h 233"/>
                <a:gd name="T24" fmla="*/ 0 w 152"/>
                <a:gd name="T25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233">
                  <a:moveTo>
                    <a:pt x="0" y="0"/>
                  </a:moveTo>
                  <a:lnTo>
                    <a:pt x="16" y="0"/>
                  </a:lnTo>
                  <a:lnTo>
                    <a:pt x="16" y="108"/>
                  </a:lnTo>
                  <a:lnTo>
                    <a:pt x="136" y="108"/>
                  </a:lnTo>
                  <a:lnTo>
                    <a:pt x="136" y="0"/>
                  </a:lnTo>
                  <a:lnTo>
                    <a:pt x="152" y="0"/>
                  </a:lnTo>
                  <a:lnTo>
                    <a:pt x="152" y="233"/>
                  </a:lnTo>
                  <a:lnTo>
                    <a:pt x="136" y="233"/>
                  </a:lnTo>
                  <a:lnTo>
                    <a:pt x="136" y="123"/>
                  </a:lnTo>
                  <a:lnTo>
                    <a:pt x="16" y="123"/>
                  </a:lnTo>
                  <a:lnTo>
                    <a:pt x="16" y="233"/>
                  </a:lnTo>
                  <a:lnTo>
                    <a:pt x="0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3FDBCFA-CCB4-4260-BB3F-4003F06B4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1" y="1127"/>
              <a:ext cx="191" cy="235"/>
            </a:xfrm>
            <a:custGeom>
              <a:avLst/>
              <a:gdLst>
                <a:gd name="T0" fmla="*/ 144 w 191"/>
                <a:gd name="T1" fmla="*/ 155 h 235"/>
                <a:gd name="T2" fmla="*/ 95 w 191"/>
                <a:gd name="T3" fmla="*/ 20 h 235"/>
                <a:gd name="T4" fmla="*/ 46 w 191"/>
                <a:gd name="T5" fmla="*/ 155 h 235"/>
                <a:gd name="T6" fmla="*/ 144 w 191"/>
                <a:gd name="T7" fmla="*/ 155 h 235"/>
                <a:gd name="T8" fmla="*/ 87 w 191"/>
                <a:gd name="T9" fmla="*/ 0 h 235"/>
                <a:gd name="T10" fmla="*/ 103 w 191"/>
                <a:gd name="T11" fmla="*/ 0 h 235"/>
                <a:gd name="T12" fmla="*/ 191 w 191"/>
                <a:gd name="T13" fmla="*/ 235 h 235"/>
                <a:gd name="T14" fmla="*/ 173 w 191"/>
                <a:gd name="T15" fmla="*/ 235 h 235"/>
                <a:gd name="T16" fmla="*/ 150 w 191"/>
                <a:gd name="T17" fmla="*/ 170 h 235"/>
                <a:gd name="T18" fmla="*/ 40 w 191"/>
                <a:gd name="T19" fmla="*/ 170 h 235"/>
                <a:gd name="T20" fmla="*/ 17 w 191"/>
                <a:gd name="T21" fmla="*/ 235 h 235"/>
                <a:gd name="T22" fmla="*/ 0 w 191"/>
                <a:gd name="T23" fmla="*/ 235 h 235"/>
                <a:gd name="T24" fmla="*/ 87 w 191"/>
                <a:gd name="T2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235">
                  <a:moveTo>
                    <a:pt x="144" y="155"/>
                  </a:moveTo>
                  <a:lnTo>
                    <a:pt x="95" y="20"/>
                  </a:lnTo>
                  <a:lnTo>
                    <a:pt x="46" y="155"/>
                  </a:lnTo>
                  <a:lnTo>
                    <a:pt x="144" y="155"/>
                  </a:lnTo>
                  <a:close/>
                  <a:moveTo>
                    <a:pt x="87" y="0"/>
                  </a:moveTo>
                  <a:lnTo>
                    <a:pt x="103" y="0"/>
                  </a:lnTo>
                  <a:lnTo>
                    <a:pt x="191" y="235"/>
                  </a:lnTo>
                  <a:lnTo>
                    <a:pt x="173" y="235"/>
                  </a:lnTo>
                  <a:lnTo>
                    <a:pt x="150" y="170"/>
                  </a:lnTo>
                  <a:lnTo>
                    <a:pt x="40" y="170"/>
                  </a:lnTo>
                  <a:lnTo>
                    <a:pt x="17" y="235"/>
                  </a:lnTo>
                  <a:lnTo>
                    <a:pt x="0" y="23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B807107-C291-4C82-9E81-CD4CF37670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5" y="1129"/>
              <a:ext cx="156" cy="233"/>
            </a:xfrm>
            <a:custGeom>
              <a:avLst/>
              <a:gdLst>
                <a:gd name="T0" fmla="*/ 509 w 1149"/>
                <a:gd name="T1" fmla="*/ 864 h 1648"/>
                <a:gd name="T2" fmla="*/ 982 w 1149"/>
                <a:gd name="T3" fmla="*/ 483 h 1648"/>
                <a:gd name="T4" fmla="*/ 982 w 1149"/>
                <a:gd name="T5" fmla="*/ 478 h 1648"/>
                <a:gd name="T6" fmla="*/ 537 w 1149"/>
                <a:gd name="T7" fmla="*/ 109 h 1648"/>
                <a:gd name="T8" fmla="*/ 118 w 1149"/>
                <a:gd name="T9" fmla="*/ 109 h 1648"/>
                <a:gd name="T10" fmla="*/ 118 w 1149"/>
                <a:gd name="T11" fmla="*/ 864 h 1648"/>
                <a:gd name="T12" fmla="*/ 0 w 1149"/>
                <a:gd name="T13" fmla="*/ 0 h 1648"/>
                <a:gd name="T14" fmla="*/ 544 w 1149"/>
                <a:gd name="T15" fmla="*/ 0 h 1648"/>
                <a:gd name="T16" fmla="*/ 970 w 1149"/>
                <a:gd name="T17" fmla="*/ 151 h 1648"/>
                <a:gd name="T18" fmla="*/ 1097 w 1149"/>
                <a:gd name="T19" fmla="*/ 474 h 1648"/>
                <a:gd name="T20" fmla="*/ 1097 w 1149"/>
                <a:gd name="T21" fmla="*/ 478 h 1648"/>
                <a:gd name="T22" fmla="*/ 676 w 1149"/>
                <a:gd name="T23" fmla="*/ 947 h 1648"/>
                <a:gd name="T24" fmla="*/ 1149 w 1149"/>
                <a:gd name="T25" fmla="*/ 1648 h 1648"/>
                <a:gd name="T26" fmla="*/ 1005 w 1149"/>
                <a:gd name="T27" fmla="*/ 1648 h 1648"/>
                <a:gd name="T28" fmla="*/ 549 w 1149"/>
                <a:gd name="T29" fmla="*/ 970 h 1648"/>
                <a:gd name="T30" fmla="*/ 118 w 1149"/>
                <a:gd name="T31" fmla="*/ 970 h 1648"/>
                <a:gd name="T32" fmla="*/ 118 w 1149"/>
                <a:gd name="T33" fmla="*/ 1648 h 1648"/>
                <a:gd name="T34" fmla="*/ 0 w 1149"/>
                <a:gd name="T35" fmla="*/ 1648 h 1648"/>
                <a:gd name="T36" fmla="*/ 0 w 1149"/>
                <a:gd name="T37" fmla="*/ 0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9" h="1648">
                  <a:moveTo>
                    <a:pt x="509" y="864"/>
                  </a:moveTo>
                  <a:cubicBezTo>
                    <a:pt x="812" y="864"/>
                    <a:pt x="982" y="716"/>
                    <a:pt x="982" y="483"/>
                  </a:cubicBezTo>
                  <a:lnTo>
                    <a:pt x="982" y="478"/>
                  </a:lnTo>
                  <a:cubicBezTo>
                    <a:pt x="982" y="243"/>
                    <a:pt x="815" y="109"/>
                    <a:pt x="537" y="109"/>
                  </a:cubicBezTo>
                  <a:lnTo>
                    <a:pt x="118" y="109"/>
                  </a:lnTo>
                  <a:lnTo>
                    <a:pt x="118" y="864"/>
                  </a:lnTo>
                  <a:moveTo>
                    <a:pt x="0" y="0"/>
                  </a:moveTo>
                  <a:lnTo>
                    <a:pt x="544" y="0"/>
                  </a:lnTo>
                  <a:cubicBezTo>
                    <a:pt x="728" y="0"/>
                    <a:pt x="878" y="59"/>
                    <a:pt x="970" y="151"/>
                  </a:cubicBezTo>
                  <a:cubicBezTo>
                    <a:pt x="1050" y="231"/>
                    <a:pt x="1097" y="346"/>
                    <a:pt x="1097" y="474"/>
                  </a:cubicBezTo>
                  <a:lnTo>
                    <a:pt x="1097" y="478"/>
                  </a:lnTo>
                  <a:cubicBezTo>
                    <a:pt x="1097" y="744"/>
                    <a:pt x="921" y="902"/>
                    <a:pt x="676" y="947"/>
                  </a:cubicBezTo>
                  <a:lnTo>
                    <a:pt x="1149" y="1648"/>
                  </a:lnTo>
                  <a:lnTo>
                    <a:pt x="1005" y="1648"/>
                  </a:lnTo>
                  <a:lnTo>
                    <a:pt x="549" y="970"/>
                  </a:lnTo>
                  <a:lnTo>
                    <a:pt x="118" y="970"/>
                  </a:lnTo>
                  <a:lnTo>
                    <a:pt x="118" y="1648"/>
                  </a:lnTo>
                  <a:lnTo>
                    <a:pt x="0" y="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AA6FDC8-3386-4D9B-AEF8-C12FA8C750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6" y="1129"/>
              <a:ext cx="142" cy="233"/>
            </a:xfrm>
            <a:custGeom>
              <a:avLst/>
              <a:gdLst>
                <a:gd name="T0" fmla="*/ 461 w 1047"/>
                <a:gd name="T1" fmla="*/ 930 h 1648"/>
                <a:gd name="T2" fmla="*/ 932 w 1047"/>
                <a:gd name="T3" fmla="*/ 516 h 1648"/>
                <a:gd name="T4" fmla="*/ 932 w 1047"/>
                <a:gd name="T5" fmla="*/ 511 h 1648"/>
                <a:gd name="T6" fmla="*/ 471 w 1047"/>
                <a:gd name="T7" fmla="*/ 109 h 1648"/>
                <a:gd name="T8" fmla="*/ 118 w 1047"/>
                <a:gd name="T9" fmla="*/ 109 h 1648"/>
                <a:gd name="T10" fmla="*/ 118 w 1047"/>
                <a:gd name="T11" fmla="*/ 930 h 1648"/>
                <a:gd name="T12" fmla="*/ 0 w 1047"/>
                <a:gd name="T13" fmla="*/ 0 h 1648"/>
                <a:gd name="T14" fmla="*/ 478 w 1047"/>
                <a:gd name="T15" fmla="*/ 0 h 1648"/>
                <a:gd name="T16" fmla="*/ 1047 w 1047"/>
                <a:gd name="T17" fmla="*/ 506 h 1648"/>
                <a:gd name="T18" fmla="*/ 1047 w 1047"/>
                <a:gd name="T19" fmla="*/ 511 h 1648"/>
                <a:gd name="T20" fmla="*/ 454 w 1047"/>
                <a:gd name="T21" fmla="*/ 1036 h 1648"/>
                <a:gd name="T22" fmla="*/ 118 w 1047"/>
                <a:gd name="T23" fmla="*/ 1036 h 1648"/>
                <a:gd name="T24" fmla="*/ 118 w 1047"/>
                <a:gd name="T25" fmla="*/ 1648 h 1648"/>
                <a:gd name="T26" fmla="*/ 0 w 1047"/>
                <a:gd name="T27" fmla="*/ 1648 h 1648"/>
                <a:gd name="T28" fmla="*/ 0 w 1047"/>
                <a:gd name="T29" fmla="*/ 0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7" h="1648">
                  <a:moveTo>
                    <a:pt x="461" y="930"/>
                  </a:moveTo>
                  <a:cubicBezTo>
                    <a:pt x="748" y="930"/>
                    <a:pt x="932" y="770"/>
                    <a:pt x="932" y="516"/>
                  </a:cubicBezTo>
                  <a:lnTo>
                    <a:pt x="932" y="511"/>
                  </a:lnTo>
                  <a:cubicBezTo>
                    <a:pt x="932" y="250"/>
                    <a:pt x="746" y="109"/>
                    <a:pt x="471" y="109"/>
                  </a:cubicBezTo>
                  <a:lnTo>
                    <a:pt x="118" y="109"/>
                  </a:lnTo>
                  <a:lnTo>
                    <a:pt x="118" y="930"/>
                  </a:lnTo>
                  <a:moveTo>
                    <a:pt x="0" y="0"/>
                  </a:moveTo>
                  <a:lnTo>
                    <a:pt x="478" y="0"/>
                  </a:lnTo>
                  <a:cubicBezTo>
                    <a:pt x="819" y="0"/>
                    <a:pt x="1047" y="191"/>
                    <a:pt x="1047" y="506"/>
                  </a:cubicBezTo>
                  <a:lnTo>
                    <a:pt x="1047" y="511"/>
                  </a:lnTo>
                  <a:cubicBezTo>
                    <a:pt x="1047" y="848"/>
                    <a:pt x="788" y="1036"/>
                    <a:pt x="454" y="1036"/>
                  </a:cubicBezTo>
                  <a:lnTo>
                    <a:pt x="118" y="1036"/>
                  </a:lnTo>
                  <a:lnTo>
                    <a:pt x="118" y="1648"/>
                  </a:lnTo>
                  <a:lnTo>
                    <a:pt x="0" y="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FAE1056-66F9-4B70-8B47-D19B3A85FA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8" y="1129"/>
              <a:ext cx="156" cy="233"/>
            </a:xfrm>
            <a:custGeom>
              <a:avLst/>
              <a:gdLst>
                <a:gd name="T0" fmla="*/ 532 w 1151"/>
                <a:gd name="T1" fmla="*/ 841 h 1648"/>
                <a:gd name="T2" fmla="*/ 807 w 1151"/>
                <a:gd name="T3" fmla="*/ 577 h 1648"/>
                <a:gd name="T4" fmla="*/ 807 w 1151"/>
                <a:gd name="T5" fmla="*/ 575 h 1648"/>
                <a:gd name="T6" fmla="*/ 527 w 1151"/>
                <a:gd name="T7" fmla="*/ 309 h 1648"/>
                <a:gd name="T8" fmla="*/ 341 w 1151"/>
                <a:gd name="T9" fmla="*/ 309 h 1648"/>
                <a:gd name="T10" fmla="*/ 341 w 1151"/>
                <a:gd name="T11" fmla="*/ 841 h 1648"/>
                <a:gd name="T12" fmla="*/ 0 w 1151"/>
                <a:gd name="T13" fmla="*/ 0 h 1648"/>
                <a:gd name="T14" fmla="*/ 548 w 1151"/>
                <a:gd name="T15" fmla="*/ 0 h 1648"/>
                <a:gd name="T16" fmla="*/ 1151 w 1151"/>
                <a:gd name="T17" fmla="*/ 565 h 1648"/>
                <a:gd name="T18" fmla="*/ 1151 w 1151"/>
                <a:gd name="T19" fmla="*/ 570 h 1648"/>
                <a:gd name="T20" fmla="*/ 534 w 1151"/>
                <a:gd name="T21" fmla="*/ 1147 h 1648"/>
                <a:gd name="T22" fmla="*/ 341 w 1151"/>
                <a:gd name="T23" fmla="*/ 1147 h 1648"/>
                <a:gd name="T24" fmla="*/ 341 w 1151"/>
                <a:gd name="T25" fmla="*/ 1648 h 1648"/>
                <a:gd name="T26" fmla="*/ 0 w 1151"/>
                <a:gd name="T27" fmla="*/ 1648 h 1648"/>
                <a:gd name="T28" fmla="*/ 0 w 1151"/>
                <a:gd name="T29" fmla="*/ 0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1" h="1648">
                  <a:moveTo>
                    <a:pt x="532" y="841"/>
                  </a:moveTo>
                  <a:cubicBezTo>
                    <a:pt x="708" y="841"/>
                    <a:pt x="807" y="730"/>
                    <a:pt x="807" y="577"/>
                  </a:cubicBezTo>
                  <a:lnTo>
                    <a:pt x="807" y="575"/>
                  </a:lnTo>
                  <a:cubicBezTo>
                    <a:pt x="807" y="403"/>
                    <a:pt x="708" y="309"/>
                    <a:pt x="527" y="309"/>
                  </a:cubicBezTo>
                  <a:lnTo>
                    <a:pt x="341" y="309"/>
                  </a:lnTo>
                  <a:lnTo>
                    <a:pt x="341" y="841"/>
                  </a:lnTo>
                  <a:moveTo>
                    <a:pt x="0" y="0"/>
                  </a:moveTo>
                  <a:lnTo>
                    <a:pt x="548" y="0"/>
                  </a:lnTo>
                  <a:cubicBezTo>
                    <a:pt x="918" y="0"/>
                    <a:pt x="1151" y="215"/>
                    <a:pt x="1151" y="565"/>
                  </a:cubicBezTo>
                  <a:lnTo>
                    <a:pt x="1151" y="570"/>
                  </a:lnTo>
                  <a:cubicBezTo>
                    <a:pt x="1151" y="949"/>
                    <a:pt x="880" y="1140"/>
                    <a:pt x="534" y="1147"/>
                  </a:cubicBezTo>
                  <a:lnTo>
                    <a:pt x="341" y="1147"/>
                  </a:lnTo>
                  <a:lnTo>
                    <a:pt x="341" y="1648"/>
                  </a:lnTo>
                  <a:lnTo>
                    <a:pt x="0" y="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ED04F825-7231-4FE9-83C4-025B2643BC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3" y="1125"/>
              <a:ext cx="202" cy="241"/>
            </a:xfrm>
            <a:custGeom>
              <a:avLst/>
              <a:gdLst>
                <a:gd name="T0" fmla="*/ 1137 w 1490"/>
                <a:gd name="T1" fmla="*/ 862 h 1704"/>
                <a:gd name="T2" fmla="*/ 1137 w 1490"/>
                <a:gd name="T3" fmla="*/ 845 h 1704"/>
                <a:gd name="T4" fmla="*/ 744 w 1490"/>
                <a:gd name="T5" fmla="*/ 316 h 1704"/>
                <a:gd name="T6" fmla="*/ 351 w 1490"/>
                <a:gd name="T7" fmla="*/ 843 h 1704"/>
                <a:gd name="T8" fmla="*/ 351 w 1490"/>
                <a:gd name="T9" fmla="*/ 859 h 1704"/>
                <a:gd name="T10" fmla="*/ 746 w 1490"/>
                <a:gd name="T11" fmla="*/ 1389 h 1704"/>
                <a:gd name="T12" fmla="*/ 1137 w 1490"/>
                <a:gd name="T13" fmla="*/ 862 h 1704"/>
                <a:gd name="T14" fmla="*/ 0 w 1490"/>
                <a:gd name="T15" fmla="*/ 869 h 1704"/>
                <a:gd name="T16" fmla="*/ 0 w 1490"/>
                <a:gd name="T17" fmla="*/ 841 h 1704"/>
                <a:gd name="T18" fmla="*/ 746 w 1490"/>
                <a:gd name="T19" fmla="*/ 0 h 1704"/>
                <a:gd name="T20" fmla="*/ 1490 w 1490"/>
                <a:gd name="T21" fmla="*/ 836 h 1704"/>
                <a:gd name="T22" fmla="*/ 1490 w 1490"/>
                <a:gd name="T23" fmla="*/ 864 h 1704"/>
                <a:gd name="T24" fmla="*/ 744 w 1490"/>
                <a:gd name="T25" fmla="*/ 1704 h 1704"/>
                <a:gd name="T26" fmla="*/ 0 w 1490"/>
                <a:gd name="T27" fmla="*/ 869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0" h="1704">
                  <a:moveTo>
                    <a:pt x="1137" y="862"/>
                  </a:moveTo>
                  <a:lnTo>
                    <a:pt x="1137" y="845"/>
                  </a:lnTo>
                  <a:cubicBezTo>
                    <a:pt x="1137" y="520"/>
                    <a:pt x="972" y="316"/>
                    <a:pt x="744" y="316"/>
                  </a:cubicBezTo>
                  <a:cubicBezTo>
                    <a:pt x="513" y="316"/>
                    <a:pt x="351" y="518"/>
                    <a:pt x="351" y="843"/>
                  </a:cubicBezTo>
                  <a:lnTo>
                    <a:pt x="351" y="859"/>
                  </a:lnTo>
                  <a:cubicBezTo>
                    <a:pt x="351" y="1184"/>
                    <a:pt x="518" y="1389"/>
                    <a:pt x="746" y="1389"/>
                  </a:cubicBezTo>
                  <a:cubicBezTo>
                    <a:pt x="975" y="1389"/>
                    <a:pt x="1137" y="1187"/>
                    <a:pt x="1137" y="862"/>
                  </a:cubicBezTo>
                  <a:close/>
                  <a:moveTo>
                    <a:pt x="0" y="869"/>
                  </a:moveTo>
                  <a:lnTo>
                    <a:pt x="0" y="841"/>
                  </a:lnTo>
                  <a:cubicBezTo>
                    <a:pt x="0" y="346"/>
                    <a:pt x="311" y="0"/>
                    <a:pt x="746" y="0"/>
                  </a:cubicBezTo>
                  <a:cubicBezTo>
                    <a:pt x="1184" y="0"/>
                    <a:pt x="1490" y="344"/>
                    <a:pt x="1490" y="836"/>
                  </a:cubicBezTo>
                  <a:lnTo>
                    <a:pt x="1490" y="864"/>
                  </a:lnTo>
                  <a:cubicBezTo>
                    <a:pt x="1490" y="1356"/>
                    <a:pt x="1180" y="1704"/>
                    <a:pt x="744" y="1704"/>
                  </a:cubicBezTo>
                  <a:cubicBezTo>
                    <a:pt x="306" y="1704"/>
                    <a:pt x="0" y="1361"/>
                    <a:pt x="0" y="86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622705F4-4F3E-4837-A81F-A50A2E096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1126"/>
              <a:ext cx="158" cy="239"/>
            </a:xfrm>
            <a:custGeom>
              <a:avLst/>
              <a:gdLst>
                <a:gd name="T0" fmla="*/ 0 w 1163"/>
                <a:gd name="T1" fmla="*/ 1448 h 1690"/>
                <a:gd name="T2" fmla="*/ 202 w 1163"/>
                <a:gd name="T3" fmla="*/ 1196 h 1690"/>
                <a:gd name="T4" fmla="*/ 612 w 1163"/>
                <a:gd name="T5" fmla="*/ 1382 h 1690"/>
                <a:gd name="T6" fmla="*/ 824 w 1163"/>
                <a:gd name="T7" fmla="*/ 1220 h 1690"/>
                <a:gd name="T8" fmla="*/ 824 w 1163"/>
                <a:gd name="T9" fmla="*/ 1217 h 1690"/>
                <a:gd name="T10" fmla="*/ 541 w 1163"/>
                <a:gd name="T11" fmla="*/ 994 h 1690"/>
                <a:gd name="T12" fmla="*/ 68 w 1163"/>
                <a:gd name="T13" fmla="*/ 487 h 1690"/>
                <a:gd name="T14" fmla="*/ 68 w 1163"/>
                <a:gd name="T15" fmla="*/ 483 h 1690"/>
                <a:gd name="T16" fmla="*/ 607 w 1163"/>
                <a:gd name="T17" fmla="*/ 0 h 1690"/>
                <a:gd name="T18" fmla="*/ 1139 w 1163"/>
                <a:gd name="T19" fmla="*/ 203 h 1690"/>
                <a:gd name="T20" fmla="*/ 949 w 1163"/>
                <a:gd name="T21" fmla="*/ 462 h 1690"/>
                <a:gd name="T22" fmla="*/ 598 w 1163"/>
                <a:gd name="T23" fmla="*/ 309 h 1690"/>
                <a:gd name="T24" fmla="*/ 407 w 1163"/>
                <a:gd name="T25" fmla="*/ 452 h 1690"/>
                <a:gd name="T26" fmla="*/ 407 w 1163"/>
                <a:gd name="T27" fmla="*/ 454 h 1690"/>
                <a:gd name="T28" fmla="*/ 720 w 1163"/>
                <a:gd name="T29" fmla="*/ 699 h 1690"/>
                <a:gd name="T30" fmla="*/ 1163 w 1163"/>
                <a:gd name="T31" fmla="*/ 1191 h 1690"/>
                <a:gd name="T32" fmla="*/ 1163 w 1163"/>
                <a:gd name="T33" fmla="*/ 1196 h 1690"/>
                <a:gd name="T34" fmla="*/ 610 w 1163"/>
                <a:gd name="T35" fmla="*/ 1690 h 1690"/>
                <a:gd name="T36" fmla="*/ 0 w 1163"/>
                <a:gd name="T37" fmla="*/ 1448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3" h="1690">
                  <a:moveTo>
                    <a:pt x="0" y="1448"/>
                  </a:moveTo>
                  <a:lnTo>
                    <a:pt x="202" y="1196"/>
                  </a:lnTo>
                  <a:cubicBezTo>
                    <a:pt x="313" y="1293"/>
                    <a:pt x="447" y="1382"/>
                    <a:pt x="612" y="1382"/>
                  </a:cubicBezTo>
                  <a:cubicBezTo>
                    <a:pt x="744" y="1382"/>
                    <a:pt x="824" y="1316"/>
                    <a:pt x="824" y="1220"/>
                  </a:cubicBezTo>
                  <a:lnTo>
                    <a:pt x="824" y="1217"/>
                  </a:lnTo>
                  <a:cubicBezTo>
                    <a:pt x="824" y="1135"/>
                    <a:pt x="777" y="1083"/>
                    <a:pt x="541" y="994"/>
                  </a:cubicBezTo>
                  <a:cubicBezTo>
                    <a:pt x="249" y="881"/>
                    <a:pt x="68" y="770"/>
                    <a:pt x="68" y="487"/>
                  </a:cubicBezTo>
                  <a:lnTo>
                    <a:pt x="68" y="483"/>
                  </a:lnTo>
                  <a:cubicBezTo>
                    <a:pt x="68" y="196"/>
                    <a:pt x="289" y="0"/>
                    <a:pt x="607" y="0"/>
                  </a:cubicBezTo>
                  <a:cubicBezTo>
                    <a:pt x="800" y="0"/>
                    <a:pt x="989" y="66"/>
                    <a:pt x="1139" y="203"/>
                  </a:cubicBezTo>
                  <a:lnTo>
                    <a:pt x="949" y="462"/>
                  </a:lnTo>
                  <a:cubicBezTo>
                    <a:pt x="845" y="377"/>
                    <a:pt x="725" y="309"/>
                    <a:pt x="598" y="309"/>
                  </a:cubicBezTo>
                  <a:cubicBezTo>
                    <a:pt x="480" y="309"/>
                    <a:pt x="407" y="367"/>
                    <a:pt x="407" y="452"/>
                  </a:cubicBezTo>
                  <a:lnTo>
                    <a:pt x="407" y="454"/>
                  </a:lnTo>
                  <a:cubicBezTo>
                    <a:pt x="407" y="549"/>
                    <a:pt x="464" y="593"/>
                    <a:pt x="720" y="699"/>
                  </a:cubicBezTo>
                  <a:cubicBezTo>
                    <a:pt x="1007" y="812"/>
                    <a:pt x="1163" y="935"/>
                    <a:pt x="1163" y="1191"/>
                  </a:cubicBezTo>
                  <a:lnTo>
                    <a:pt x="1163" y="1196"/>
                  </a:lnTo>
                  <a:cubicBezTo>
                    <a:pt x="1163" y="1502"/>
                    <a:pt x="930" y="1690"/>
                    <a:pt x="610" y="1690"/>
                  </a:cubicBezTo>
                  <a:cubicBezTo>
                    <a:pt x="400" y="1690"/>
                    <a:pt x="181" y="1617"/>
                    <a:pt x="0" y="144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378F31E-2233-4800-A76A-04F1875F3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1129"/>
              <a:ext cx="159" cy="233"/>
            </a:xfrm>
            <a:custGeom>
              <a:avLst/>
              <a:gdLst>
                <a:gd name="T0" fmla="*/ 57 w 159"/>
                <a:gd name="T1" fmla="*/ 44 h 233"/>
                <a:gd name="T2" fmla="*/ 0 w 159"/>
                <a:gd name="T3" fmla="*/ 44 h 233"/>
                <a:gd name="T4" fmla="*/ 0 w 159"/>
                <a:gd name="T5" fmla="*/ 0 h 233"/>
                <a:gd name="T6" fmla="*/ 159 w 159"/>
                <a:gd name="T7" fmla="*/ 0 h 233"/>
                <a:gd name="T8" fmla="*/ 159 w 159"/>
                <a:gd name="T9" fmla="*/ 44 h 233"/>
                <a:gd name="T10" fmla="*/ 103 w 159"/>
                <a:gd name="T11" fmla="*/ 44 h 233"/>
                <a:gd name="T12" fmla="*/ 103 w 159"/>
                <a:gd name="T13" fmla="*/ 233 h 233"/>
                <a:gd name="T14" fmla="*/ 57 w 159"/>
                <a:gd name="T15" fmla="*/ 233 h 233"/>
                <a:gd name="T16" fmla="*/ 57 w 159"/>
                <a:gd name="T17" fmla="*/ 4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233">
                  <a:moveTo>
                    <a:pt x="57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59" y="0"/>
                  </a:lnTo>
                  <a:lnTo>
                    <a:pt x="159" y="44"/>
                  </a:lnTo>
                  <a:lnTo>
                    <a:pt x="103" y="44"/>
                  </a:lnTo>
                  <a:lnTo>
                    <a:pt x="103" y="233"/>
                  </a:lnTo>
                  <a:lnTo>
                    <a:pt x="57" y="233"/>
                  </a:lnTo>
                  <a:lnTo>
                    <a:pt x="57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1E573E9-3BD8-4423-B008-7F3028105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1125"/>
              <a:ext cx="143" cy="240"/>
            </a:xfrm>
            <a:custGeom>
              <a:avLst/>
              <a:gdLst>
                <a:gd name="T0" fmla="*/ 0 w 1052"/>
                <a:gd name="T1" fmla="*/ 1466 h 1695"/>
                <a:gd name="T2" fmla="*/ 78 w 1052"/>
                <a:gd name="T3" fmla="*/ 1375 h 1695"/>
                <a:gd name="T4" fmla="*/ 563 w 1052"/>
                <a:gd name="T5" fmla="*/ 1586 h 1695"/>
                <a:gd name="T6" fmla="*/ 937 w 1052"/>
                <a:gd name="T7" fmla="*/ 1269 h 1695"/>
                <a:gd name="T8" fmla="*/ 937 w 1052"/>
                <a:gd name="T9" fmla="*/ 1264 h 1695"/>
                <a:gd name="T10" fmla="*/ 539 w 1052"/>
                <a:gd name="T11" fmla="*/ 894 h 1695"/>
                <a:gd name="T12" fmla="*/ 66 w 1052"/>
                <a:gd name="T13" fmla="*/ 421 h 1695"/>
                <a:gd name="T14" fmla="*/ 66 w 1052"/>
                <a:gd name="T15" fmla="*/ 416 h 1695"/>
                <a:gd name="T16" fmla="*/ 544 w 1052"/>
                <a:gd name="T17" fmla="*/ 0 h 1695"/>
                <a:gd name="T18" fmla="*/ 1024 w 1052"/>
                <a:gd name="T19" fmla="*/ 179 h 1695"/>
                <a:gd name="T20" fmla="*/ 951 w 1052"/>
                <a:gd name="T21" fmla="*/ 273 h 1695"/>
                <a:gd name="T22" fmla="*/ 539 w 1052"/>
                <a:gd name="T23" fmla="*/ 108 h 1695"/>
                <a:gd name="T24" fmla="*/ 184 w 1052"/>
                <a:gd name="T25" fmla="*/ 407 h 1695"/>
                <a:gd name="T26" fmla="*/ 184 w 1052"/>
                <a:gd name="T27" fmla="*/ 412 h 1695"/>
                <a:gd name="T28" fmla="*/ 593 w 1052"/>
                <a:gd name="T29" fmla="*/ 786 h 1695"/>
                <a:gd name="T30" fmla="*/ 1052 w 1052"/>
                <a:gd name="T31" fmla="*/ 1257 h 1695"/>
                <a:gd name="T32" fmla="*/ 1052 w 1052"/>
                <a:gd name="T33" fmla="*/ 1262 h 1695"/>
                <a:gd name="T34" fmla="*/ 560 w 1052"/>
                <a:gd name="T35" fmla="*/ 1695 h 1695"/>
                <a:gd name="T36" fmla="*/ 0 w 1052"/>
                <a:gd name="T37" fmla="*/ 1466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1695">
                  <a:moveTo>
                    <a:pt x="0" y="1466"/>
                  </a:moveTo>
                  <a:lnTo>
                    <a:pt x="78" y="1375"/>
                  </a:lnTo>
                  <a:cubicBezTo>
                    <a:pt x="226" y="1513"/>
                    <a:pt x="370" y="1586"/>
                    <a:pt x="563" y="1586"/>
                  </a:cubicBezTo>
                  <a:cubicBezTo>
                    <a:pt x="784" y="1586"/>
                    <a:pt x="937" y="1448"/>
                    <a:pt x="937" y="1269"/>
                  </a:cubicBezTo>
                  <a:lnTo>
                    <a:pt x="937" y="1264"/>
                  </a:lnTo>
                  <a:cubicBezTo>
                    <a:pt x="937" y="1109"/>
                    <a:pt x="862" y="1007"/>
                    <a:pt x="539" y="894"/>
                  </a:cubicBezTo>
                  <a:cubicBezTo>
                    <a:pt x="179" y="765"/>
                    <a:pt x="66" y="635"/>
                    <a:pt x="66" y="421"/>
                  </a:cubicBezTo>
                  <a:lnTo>
                    <a:pt x="66" y="416"/>
                  </a:lnTo>
                  <a:cubicBezTo>
                    <a:pt x="66" y="183"/>
                    <a:pt x="266" y="0"/>
                    <a:pt x="544" y="0"/>
                  </a:cubicBezTo>
                  <a:cubicBezTo>
                    <a:pt x="732" y="0"/>
                    <a:pt x="880" y="56"/>
                    <a:pt x="1024" y="179"/>
                  </a:cubicBezTo>
                  <a:lnTo>
                    <a:pt x="951" y="273"/>
                  </a:lnTo>
                  <a:cubicBezTo>
                    <a:pt x="822" y="157"/>
                    <a:pt x="687" y="108"/>
                    <a:pt x="539" y="108"/>
                  </a:cubicBezTo>
                  <a:cubicBezTo>
                    <a:pt x="322" y="108"/>
                    <a:pt x="184" y="242"/>
                    <a:pt x="184" y="407"/>
                  </a:cubicBezTo>
                  <a:lnTo>
                    <a:pt x="184" y="412"/>
                  </a:lnTo>
                  <a:cubicBezTo>
                    <a:pt x="184" y="572"/>
                    <a:pt x="261" y="671"/>
                    <a:pt x="593" y="786"/>
                  </a:cubicBezTo>
                  <a:cubicBezTo>
                    <a:pt x="946" y="916"/>
                    <a:pt x="1052" y="1052"/>
                    <a:pt x="1052" y="1257"/>
                  </a:cubicBezTo>
                  <a:lnTo>
                    <a:pt x="1052" y="1262"/>
                  </a:lnTo>
                  <a:cubicBezTo>
                    <a:pt x="1052" y="1511"/>
                    <a:pt x="845" y="1695"/>
                    <a:pt x="560" y="1695"/>
                  </a:cubicBezTo>
                  <a:cubicBezTo>
                    <a:pt x="346" y="1695"/>
                    <a:pt x="172" y="1624"/>
                    <a:pt x="0" y="146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11E20295-E29C-49D5-B152-D931A68AB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1129"/>
              <a:ext cx="152" cy="233"/>
            </a:xfrm>
            <a:custGeom>
              <a:avLst/>
              <a:gdLst>
                <a:gd name="T0" fmla="*/ 0 w 152"/>
                <a:gd name="T1" fmla="*/ 0 h 233"/>
                <a:gd name="T2" fmla="*/ 16 w 152"/>
                <a:gd name="T3" fmla="*/ 0 h 233"/>
                <a:gd name="T4" fmla="*/ 16 w 152"/>
                <a:gd name="T5" fmla="*/ 108 h 233"/>
                <a:gd name="T6" fmla="*/ 136 w 152"/>
                <a:gd name="T7" fmla="*/ 108 h 233"/>
                <a:gd name="T8" fmla="*/ 136 w 152"/>
                <a:gd name="T9" fmla="*/ 0 h 233"/>
                <a:gd name="T10" fmla="*/ 152 w 152"/>
                <a:gd name="T11" fmla="*/ 0 h 233"/>
                <a:gd name="T12" fmla="*/ 152 w 152"/>
                <a:gd name="T13" fmla="*/ 233 h 233"/>
                <a:gd name="T14" fmla="*/ 136 w 152"/>
                <a:gd name="T15" fmla="*/ 233 h 233"/>
                <a:gd name="T16" fmla="*/ 136 w 152"/>
                <a:gd name="T17" fmla="*/ 123 h 233"/>
                <a:gd name="T18" fmla="*/ 16 w 152"/>
                <a:gd name="T19" fmla="*/ 123 h 233"/>
                <a:gd name="T20" fmla="*/ 16 w 152"/>
                <a:gd name="T21" fmla="*/ 233 h 233"/>
                <a:gd name="T22" fmla="*/ 0 w 152"/>
                <a:gd name="T23" fmla="*/ 233 h 233"/>
                <a:gd name="T24" fmla="*/ 0 w 152"/>
                <a:gd name="T25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233">
                  <a:moveTo>
                    <a:pt x="0" y="0"/>
                  </a:moveTo>
                  <a:lnTo>
                    <a:pt x="16" y="0"/>
                  </a:lnTo>
                  <a:lnTo>
                    <a:pt x="16" y="108"/>
                  </a:lnTo>
                  <a:lnTo>
                    <a:pt x="136" y="108"/>
                  </a:lnTo>
                  <a:lnTo>
                    <a:pt x="136" y="0"/>
                  </a:lnTo>
                  <a:lnTo>
                    <a:pt x="152" y="0"/>
                  </a:lnTo>
                  <a:lnTo>
                    <a:pt x="152" y="233"/>
                  </a:lnTo>
                  <a:lnTo>
                    <a:pt x="136" y="233"/>
                  </a:lnTo>
                  <a:lnTo>
                    <a:pt x="136" y="123"/>
                  </a:lnTo>
                  <a:lnTo>
                    <a:pt x="16" y="123"/>
                  </a:lnTo>
                  <a:lnTo>
                    <a:pt x="16" y="233"/>
                  </a:lnTo>
                  <a:lnTo>
                    <a:pt x="0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8ACE023-5A9F-44AF-92B9-0CFFE1461A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1" y="1127"/>
              <a:ext cx="191" cy="235"/>
            </a:xfrm>
            <a:custGeom>
              <a:avLst/>
              <a:gdLst>
                <a:gd name="T0" fmla="*/ 144 w 191"/>
                <a:gd name="T1" fmla="*/ 155 h 235"/>
                <a:gd name="T2" fmla="*/ 95 w 191"/>
                <a:gd name="T3" fmla="*/ 20 h 235"/>
                <a:gd name="T4" fmla="*/ 46 w 191"/>
                <a:gd name="T5" fmla="*/ 155 h 235"/>
                <a:gd name="T6" fmla="*/ 144 w 191"/>
                <a:gd name="T7" fmla="*/ 155 h 235"/>
                <a:gd name="T8" fmla="*/ 87 w 191"/>
                <a:gd name="T9" fmla="*/ 0 h 235"/>
                <a:gd name="T10" fmla="*/ 103 w 191"/>
                <a:gd name="T11" fmla="*/ 0 h 235"/>
                <a:gd name="T12" fmla="*/ 191 w 191"/>
                <a:gd name="T13" fmla="*/ 235 h 235"/>
                <a:gd name="T14" fmla="*/ 173 w 191"/>
                <a:gd name="T15" fmla="*/ 235 h 235"/>
                <a:gd name="T16" fmla="*/ 150 w 191"/>
                <a:gd name="T17" fmla="*/ 170 h 235"/>
                <a:gd name="T18" fmla="*/ 40 w 191"/>
                <a:gd name="T19" fmla="*/ 170 h 235"/>
                <a:gd name="T20" fmla="*/ 17 w 191"/>
                <a:gd name="T21" fmla="*/ 235 h 235"/>
                <a:gd name="T22" fmla="*/ 0 w 191"/>
                <a:gd name="T23" fmla="*/ 235 h 235"/>
                <a:gd name="T24" fmla="*/ 87 w 191"/>
                <a:gd name="T2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235">
                  <a:moveTo>
                    <a:pt x="144" y="155"/>
                  </a:moveTo>
                  <a:lnTo>
                    <a:pt x="95" y="20"/>
                  </a:lnTo>
                  <a:lnTo>
                    <a:pt x="46" y="155"/>
                  </a:lnTo>
                  <a:lnTo>
                    <a:pt x="144" y="155"/>
                  </a:lnTo>
                  <a:close/>
                  <a:moveTo>
                    <a:pt x="87" y="0"/>
                  </a:moveTo>
                  <a:lnTo>
                    <a:pt x="103" y="0"/>
                  </a:lnTo>
                  <a:lnTo>
                    <a:pt x="191" y="235"/>
                  </a:lnTo>
                  <a:lnTo>
                    <a:pt x="173" y="235"/>
                  </a:lnTo>
                  <a:lnTo>
                    <a:pt x="150" y="170"/>
                  </a:lnTo>
                  <a:lnTo>
                    <a:pt x="40" y="170"/>
                  </a:lnTo>
                  <a:lnTo>
                    <a:pt x="17" y="235"/>
                  </a:lnTo>
                  <a:lnTo>
                    <a:pt x="0" y="23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C03A541-3976-4CAD-98AD-19B9B41D2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5" y="1129"/>
              <a:ext cx="156" cy="233"/>
            </a:xfrm>
            <a:custGeom>
              <a:avLst/>
              <a:gdLst>
                <a:gd name="T0" fmla="*/ 509 w 1149"/>
                <a:gd name="T1" fmla="*/ 864 h 1648"/>
                <a:gd name="T2" fmla="*/ 982 w 1149"/>
                <a:gd name="T3" fmla="*/ 483 h 1648"/>
                <a:gd name="T4" fmla="*/ 982 w 1149"/>
                <a:gd name="T5" fmla="*/ 478 h 1648"/>
                <a:gd name="T6" fmla="*/ 537 w 1149"/>
                <a:gd name="T7" fmla="*/ 109 h 1648"/>
                <a:gd name="T8" fmla="*/ 118 w 1149"/>
                <a:gd name="T9" fmla="*/ 109 h 1648"/>
                <a:gd name="T10" fmla="*/ 118 w 1149"/>
                <a:gd name="T11" fmla="*/ 864 h 1648"/>
                <a:gd name="T12" fmla="*/ 0 w 1149"/>
                <a:gd name="T13" fmla="*/ 0 h 1648"/>
                <a:gd name="T14" fmla="*/ 544 w 1149"/>
                <a:gd name="T15" fmla="*/ 0 h 1648"/>
                <a:gd name="T16" fmla="*/ 970 w 1149"/>
                <a:gd name="T17" fmla="*/ 151 h 1648"/>
                <a:gd name="T18" fmla="*/ 1097 w 1149"/>
                <a:gd name="T19" fmla="*/ 474 h 1648"/>
                <a:gd name="T20" fmla="*/ 1097 w 1149"/>
                <a:gd name="T21" fmla="*/ 478 h 1648"/>
                <a:gd name="T22" fmla="*/ 676 w 1149"/>
                <a:gd name="T23" fmla="*/ 947 h 1648"/>
                <a:gd name="T24" fmla="*/ 1149 w 1149"/>
                <a:gd name="T25" fmla="*/ 1648 h 1648"/>
                <a:gd name="T26" fmla="*/ 1005 w 1149"/>
                <a:gd name="T27" fmla="*/ 1648 h 1648"/>
                <a:gd name="T28" fmla="*/ 549 w 1149"/>
                <a:gd name="T29" fmla="*/ 970 h 1648"/>
                <a:gd name="T30" fmla="*/ 118 w 1149"/>
                <a:gd name="T31" fmla="*/ 970 h 1648"/>
                <a:gd name="T32" fmla="*/ 118 w 1149"/>
                <a:gd name="T33" fmla="*/ 1648 h 1648"/>
                <a:gd name="T34" fmla="*/ 0 w 1149"/>
                <a:gd name="T35" fmla="*/ 1648 h 1648"/>
                <a:gd name="T36" fmla="*/ 0 w 1149"/>
                <a:gd name="T37" fmla="*/ 0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9" h="1648">
                  <a:moveTo>
                    <a:pt x="509" y="864"/>
                  </a:moveTo>
                  <a:cubicBezTo>
                    <a:pt x="812" y="864"/>
                    <a:pt x="982" y="716"/>
                    <a:pt x="982" y="483"/>
                  </a:cubicBezTo>
                  <a:lnTo>
                    <a:pt x="982" y="478"/>
                  </a:lnTo>
                  <a:cubicBezTo>
                    <a:pt x="982" y="243"/>
                    <a:pt x="815" y="109"/>
                    <a:pt x="537" y="109"/>
                  </a:cubicBezTo>
                  <a:lnTo>
                    <a:pt x="118" y="109"/>
                  </a:lnTo>
                  <a:lnTo>
                    <a:pt x="118" y="864"/>
                  </a:lnTo>
                  <a:moveTo>
                    <a:pt x="0" y="0"/>
                  </a:moveTo>
                  <a:lnTo>
                    <a:pt x="544" y="0"/>
                  </a:lnTo>
                  <a:cubicBezTo>
                    <a:pt x="728" y="0"/>
                    <a:pt x="878" y="59"/>
                    <a:pt x="970" y="151"/>
                  </a:cubicBezTo>
                  <a:cubicBezTo>
                    <a:pt x="1050" y="231"/>
                    <a:pt x="1097" y="346"/>
                    <a:pt x="1097" y="474"/>
                  </a:cubicBezTo>
                  <a:lnTo>
                    <a:pt x="1097" y="478"/>
                  </a:lnTo>
                  <a:cubicBezTo>
                    <a:pt x="1097" y="744"/>
                    <a:pt x="921" y="902"/>
                    <a:pt x="676" y="947"/>
                  </a:cubicBezTo>
                  <a:lnTo>
                    <a:pt x="1149" y="1648"/>
                  </a:lnTo>
                  <a:lnTo>
                    <a:pt x="1005" y="1648"/>
                  </a:lnTo>
                  <a:lnTo>
                    <a:pt x="549" y="970"/>
                  </a:lnTo>
                  <a:lnTo>
                    <a:pt x="118" y="970"/>
                  </a:lnTo>
                  <a:lnTo>
                    <a:pt x="118" y="1648"/>
                  </a:lnTo>
                  <a:lnTo>
                    <a:pt x="0" y="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E1C8963C-42B4-46F8-AE93-5D458A09A3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6" y="1129"/>
              <a:ext cx="142" cy="233"/>
            </a:xfrm>
            <a:custGeom>
              <a:avLst/>
              <a:gdLst>
                <a:gd name="T0" fmla="*/ 461 w 1047"/>
                <a:gd name="T1" fmla="*/ 930 h 1648"/>
                <a:gd name="T2" fmla="*/ 932 w 1047"/>
                <a:gd name="T3" fmla="*/ 516 h 1648"/>
                <a:gd name="T4" fmla="*/ 932 w 1047"/>
                <a:gd name="T5" fmla="*/ 511 h 1648"/>
                <a:gd name="T6" fmla="*/ 471 w 1047"/>
                <a:gd name="T7" fmla="*/ 109 h 1648"/>
                <a:gd name="T8" fmla="*/ 118 w 1047"/>
                <a:gd name="T9" fmla="*/ 109 h 1648"/>
                <a:gd name="T10" fmla="*/ 118 w 1047"/>
                <a:gd name="T11" fmla="*/ 930 h 1648"/>
                <a:gd name="T12" fmla="*/ 0 w 1047"/>
                <a:gd name="T13" fmla="*/ 0 h 1648"/>
                <a:gd name="T14" fmla="*/ 478 w 1047"/>
                <a:gd name="T15" fmla="*/ 0 h 1648"/>
                <a:gd name="T16" fmla="*/ 1047 w 1047"/>
                <a:gd name="T17" fmla="*/ 506 h 1648"/>
                <a:gd name="T18" fmla="*/ 1047 w 1047"/>
                <a:gd name="T19" fmla="*/ 511 h 1648"/>
                <a:gd name="T20" fmla="*/ 454 w 1047"/>
                <a:gd name="T21" fmla="*/ 1036 h 1648"/>
                <a:gd name="T22" fmla="*/ 118 w 1047"/>
                <a:gd name="T23" fmla="*/ 1036 h 1648"/>
                <a:gd name="T24" fmla="*/ 118 w 1047"/>
                <a:gd name="T25" fmla="*/ 1648 h 1648"/>
                <a:gd name="T26" fmla="*/ 0 w 1047"/>
                <a:gd name="T27" fmla="*/ 1648 h 1648"/>
                <a:gd name="T28" fmla="*/ 0 w 1047"/>
                <a:gd name="T29" fmla="*/ 0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7" h="1648">
                  <a:moveTo>
                    <a:pt x="461" y="930"/>
                  </a:moveTo>
                  <a:cubicBezTo>
                    <a:pt x="748" y="930"/>
                    <a:pt x="932" y="770"/>
                    <a:pt x="932" y="516"/>
                  </a:cubicBezTo>
                  <a:lnTo>
                    <a:pt x="932" y="511"/>
                  </a:lnTo>
                  <a:cubicBezTo>
                    <a:pt x="932" y="250"/>
                    <a:pt x="746" y="109"/>
                    <a:pt x="471" y="109"/>
                  </a:cubicBezTo>
                  <a:lnTo>
                    <a:pt x="118" y="109"/>
                  </a:lnTo>
                  <a:lnTo>
                    <a:pt x="118" y="930"/>
                  </a:lnTo>
                  <a:moveTo>
                    <a:pt x="0" y="0"/>
                  </a:moveTo>
                  <a:lnTo>
                    <a:pt x="478" y="0"/>
                  </a:lnTo>
                  <a:cubicBezTo>
                    <a:pt x="819" y="0"/>
                    <a:pt x="1047" y="191"/>
                    <a:pt x="1047" y="506"/>
                  </a:cubicBezTo>
                  <a:lnTo>
                    <a:pt x="1047" y="511"/>
                  </a:lnTo>
                  <a:cubicBezTo>
                    <a:pt x="1047" y="848"/>
                    <a:pt x="788" y="1036"/>
                    <a:pt x="454" y="1036"/>
                  </a:cubicBezTo>
                  <a:lnTo>
                    <a:pt x="118" y="1036"/>
                  </a:lnTo>
                  <a:lnTo>
                    <a:pt x="118" y="1648"/>
                  </a:lnTo>
                  <a:lnTo>
                    <a:pt x="0" y="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3ABB1EF-0E86-4442-A36C-403F0EC4F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1194"/>
              <a:ext cx="237" cy="199"/>
            </a:xfrm>
            <a:custGeom>
              <a:avLst/>
              <a:gdLst>
                <a:gd name="T0" fmla="*/ 48 w 237"/>
                <a:gd name="T1" fmla="*/ 0 h 199"/>
                <a:gd name="T2" fmla="*/ 237 w 237"/>
                <a:gd name="T3" fmla="*/ 199 h 199"/>
                <a:gd name="T4" fmla="*/ 189 w 237"/>
                <a:gd name="T5" fmla="*/ 199 h 199"/>
                <a:gd name="T6" fmla="*/ 0 w 237"/>
                <a:gd name="T7" fmla="*/ 0 h 199"/>
                <a:gd name="T8" fmla="*/ 48 w 237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99">
                  <a:moveTo>
                    <a:pt x="48" y="0"/>
                  </a:moveTo>
                  <a:lnTo>
                    <a:pt x="237" y="199"/>
                  </a:lnTo>
                  <a:lnTo>
                    <a:pt x="189" y="199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24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69BB6C53-BAF2-412E-8D25-51D7782A6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1194"/>
              <a:ext cx="108" cy="89"/>
            </a:xfrm>
            <a:custGeom>
              <a:avLst/>
              <a:gdLst>
                <a:gd name="T0" fmla="*/ 108 w 108"/>
                <a:gd name="T1" fmla="*/ 64 h 89"/>
                <a:gd name="T2" fmla="*/ 48 w 108"/>
                <a:gd name="T3" fmla="*/ 0 h 89"/>
                <a:gd name="T4" fmla="*/ 0 w 108"/>
                <a:gd name="T5" fmla="*/ 0 h 89"/>
                <a:gd name="T6" fmla="*/ 84 w 108"/>
                <a:gd name="T7" fmla="*/ 89 h 89"/>
                <a:gd name="T8" fmla="*/ 108 w 108"/>
                <a:gd name="T9" fmla="*/ 6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9">
                  <a:moveTo>
                    <a:pt x="108" y="64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84" y="89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076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3D90DAA0-AC00-477F-8470-A149AF2A4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152"/>
              <a:ext cx="152" cy="136"/>
            </a:xfrm>
            <a:custGeom>
              <a:avLst/>
              <a:gdLst>
                <a:gd name="T0" fmla="*/ 21 w 152"/>
                <a:gd name="T1" fmla="*/ 136 h 136"/>
                <a:gd name="T2" fmla="*/ 152 w 152"/>
                <a:gd name="T3" fmla="*/ 0 h 136"/>
                <a:gd name="T4" fmla="*/ 110 w 152"/>
                <a:gd name="T5" fmla="*/ 0 h 136"/>
                <a:gd name="T6" fmla="*/ 0 w 152"/>
                <a:gd name="T7" fmla="*/ 114 h 136"/>
                <a:gd name="T8" fmla="*/ 21 w 152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36">
                  <a:moveTo>
                    <a:pt x="21" y="136"/>
                  </a:moveTo>
                  <a:lnTo>
                    <a:pt x="152" y="0"/>
                  </a:lnTo>
                  <a:lnTo>
                    <a:pt x="110" y="0"/>
                  </a:lnTo>
                  <a:lnTo>
                    <a:pt x="0" y="114"/>
                  </a:lnTo>
                  <a:lnTo>
                    <a:pt x="21" y="136"/>
                  </a:lnTo>
                  <a:close/>
                </a:path>
              </a:pathLst>
            </a:custGeom>
            <a:solidFill>
              <a:srgbClr val="E5A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F3ACA489-BFCD-4C28-9767-12DB0BB4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1313"/>
              <a:ext cx="98" cy="80"/>
            </a:xfrm>
            <a:custGeom>
              <a:avLst/>
              <a:gdLst>
                <a:gd name="T0" fmla="*/ 77 w 98"/>
                <a:gd name="T1" fmla="*/ 0 h 80"/>
                <a:gd name="T2" fmla="*/ 0 w 98"/>
                <a:gd name="T3" fmla="*/ 80 h 80"/>
                <a:gd name="T4" fmla="*/ 42 w 98"/>
                <a:gd name="T5" fmla="*/ 80 h 80"/>
                <a:gd name="T6" fmla="*/ 98 w 98"/>
                <a:gd name="T7" fmla="*/ 22 h 80"/>
                <a:gd name="T8" fmla="*/ 77 w 9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0">
                  <a:moveTo>
                    <a:pt x="77" y="0"/>
                  </a:moveTo>
                  <a:lnTo>
                    <a:pt x="0" y="80"/>
                  </a:lnTo>
                  <a:lnTo>
                    <a:pt x="42" y="80"/>
                  </a:lnTo>
                  <a:lnTo>
                    <a:pt x="98" y="2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5A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4C53B5FE-CA56-4BAD-B5CB-EB96EC18A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301"/>
              <a:ext cx="35" cy="37"/>
            </a:xfrm>
            <a:custGeom>
              <a:avLst/>
              <a:gdLst>
                <a:gd name="T0" fmla="*/ 35 w 35"/>
                <a:gd name="T1" fmla="*/ 12 h 37"/>
                <a:gd name="T2" fmla="*/ 24 w 35"/>
                <a:gd name="T3" fmla="*/ 0 h 37"/>
                <a:gd name="T4" fmla="*/ 0 w 35"/>
                <a:gd name="T5" fmla="*/ 25 h 37"/>
                <a:gd name="T6" fmla="*/ 11 w 35"/>
                <a:gd name="T7" fmla="*/ 37 h 37"/>
                <a:gd name="T8" fmla="*/ 35 w 35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35" y="12"/>
                  </a:moveTo>
                  <a:lnTo>
                    <a:pt x="24" y="0"/>
                  </a:lnTo>
                  <a:lnTo>
                    <a:pt x="0" y="25"/>
                  </a:lnTo>
                  <a:lnTo>
                    <a:pt x="11" y="37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076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9972D667-9EBA-406B-97A2-24E7C4FC1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356"/>
              <a:ext cx="59" cy="37"/>
            </a:xfrm>
            <a:custGeom>
              <a:avLst/>
              <a:gdLst>
                <a:gd name="T0" fmla="*/ 0 w 59"/>
                <a:gd name="T1" fmla="*/ 25 h 37"/>
                <a:gd name="T2" fmla="*/ 11 w 59"/>
                <a:gd name="T3" fmla="*/ 37 h 37"/>
                <a:gd name="T4" fmla="*/ 59 w 59"/>
                <a:gd name="T5" fmla="*/ 37 h 37"/>
                <a:gd name="T6" fmla="*/ 24 w 59"/>
                <a:gd name="T7" fmla="*/ 0 h 37"/>
                <a:gd name="T8" fmla="*/ 0 w 59"/>
                <a:gd name="T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25"/>
                  </a:moveTo>
                  <a:lnTo>
                    <a:pt x="11" y="37"/>
                  </a:lnTo>
                  <a:lnTo>
                    <a:pt x="59" y="37"/>
                  </a:lnTo>
                  <a:lnTo>
                    <a:pt x="2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76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544563B0-2A5A-46FC-8A35-56A61D44C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085"/>
              <a:ext cx="162" cy="148"/>
            </a:xfrm>
            <a:custGeom>
              <a:avLst/>
              <a:gdLst>
                <a:gd name="T0" fmla="*/ 21 w 162"/>
                <a:gd name="T1" fmla="*/ 148 h 148"/>
                <a:gd name="T2" fmla="*/ 162 w 162"/>
                <a:gd name="T3" fmla="*/ 0 h 148"/>
                <a:gd name="T4" fmla="*/ 120 w 162"/>
                <a:gd name="T5" fmla="*/ 0 h 148"/>
                <a:gd name="T6" fmla="*/ 0 w 162"/>
                <a:gd name="T7" fmla="*/ 126 h 148"/>
                <a:gd name="T8" fmla="*/ 21 w 162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48">
                  <a:moveTo>
                    <a:pt x="21" y="148"/>
                  </a:moveTo>
                  <a:lnTo>
                    <a:pt x="162" y="0"/>
                  </a:lnTo>
                  <a:lnTo>
                    <a:pt x="120" y="0"/>
                  </a:lnTo>
                  <a:lnTo>
                    <a:pt x="0" y="126"/>
                  </a:lnTo>
                  <a:lnTo>
                    <a:pt x="21" y="148"/>
                  </a:lnTo>
                  <a:close/>
                </a:path>
              </a:pathLst>
            </a:custGeom>
            <a:solidFill>
              <a:srgbClr val="7D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A6F8D5AC-2D48-476E-AE60-426818164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1257"/>
              <a:ext cx="151" cy="136"/>
            </a:xfrm>
            <a:custGeom>
              <a:avLst/>
              <a:gdLst>
                <a:gd name="T0" fmla="*/ 130 w 151"/>
                <a:gd name="T1" fmla="*/ 0 h 136"/>
                <a:gd name="T2" fmla="*/ 0 w 151"/>
                <a:gd name="T3" fmla="*/ 136 h 136"/>
                <a:gd name="T4" fmla="*/ 42 w 151"/>
                <a:gd name="T5" fmla="*/ 136 h 136"/>
                <a:gd name="T6" fmla="*/ 151 w 151"/>
                <a:gd name="T7" fmla="*/ 22 h 136"/>
                <a:gd name="T8" fmla="*/ 130 w 151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36">
                  <a:moveTo>
                    <a:pt x="130" y="0"/>
                  </a:moveTo>
                  <a:lnTo>
                    <a:pt x="0" y="136"/>
                  </a:lnTo>
                  <a:lnTo>
                    <a:pt x="42" y="136"/>
                  </a:lnTo>
                  <a:lnTo>
                    <a:pt x="151" y="22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7D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9516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15BE-0ABD-4323-8072-D0D8267BC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Iterate and Give It Time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0E6AB6-32CA-4EE0-B383-930DE9854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3C2881-27CB-469B-805A-F7D6A31A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8D962-C822-4D09-BB45-916F5F0B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30</a:t>
            </a:fld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70778FD-59F9-45B0-AA21-AD47A8B54847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/>
          <a:lstStyle/>
          <a:p>
            <a:r>
              <a:rPr lang="en-US" dirty="0"/>
              <a:t>Iterate Several Times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1C0ECF-CA87-4CA9-BF4D-B1C0A272B89E}"/>
              </a:ext>
            </a:extLst>
          </p:cNvPr>
          <p:cNvSpPr>
            <a:spLocks noGrp="1"/>
          </p:cNvSpPr>
          <p:nvPr>
            <p:ph type="body" idx="52"/>
          </p:nvPr>
        </p:nvSpPr>
        <p:spPr>
          <a:xfrm>
            <a:off x="6402339" y="1925467"/>
            <a:ext cx="4467094" cy="334918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Good API Is Like Good Wine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AA50935-7845-465A-BA56-408C52DA6035}"/>
              </a:ext>
            </a:extLst>
          </p:cNvPr>
          <p:cNvGraphicFramePr>
            <a:graphicFrameLocks noGrp="1"/>
          </p:cNvGraphicFramePr>
          <p:nvPr>
            <p:ph sz="quarter" idx="53"/>
            <p:extLst>
              <p:ext uri="{D42A27DB-BD31-4B8C-83A1-F6EECF244321}">
                <p14:modId xmlns:p14="http://schemas.microsoft.com/office/powerpoint/2010/main" val="1586968530"/>
              </p:ext>
            </p:extLst>
          </p:nvPr>
        </p:nvGraphicFramePr>
        <p:xfrm>
          <a:off x="839788" y="2606675"/>
          <a:ext cx="4913312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9D004EE-1496-4E94-A9FA-3E0059CFA66B}"/>
              </a:ext>
            </a:extLst>
          </p:cNvPr>
          <p:cNvSpPr>
            <a:spLocks noGrp="1"/>
          </p:cNvSpPr>
          <p:nvPr>
            <p:ph sz="quarter" idx="54"/>
          </p:nvPr>
        </p:nvSpPr>
        <p:spPr/>
        <p:txBody>
          <a:bodyPr/>
          <a:lstStyle/>
          <a:p>
            <a:r>
              <a:rPr lang="en-US" dirty="0"/>
              <a:t>Never, ever RTM an undocumented API.</a:t>
            </a:r>
          </a:p>
          <a:p>
            <a:r>
              <a:rPr lang="en-US" dirty="0"/>
              <a:t>Avoid adding a new API in a bugfix release. It would have no time to mature.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BA1CF90-8E07-41E9-8B0B-E86B935CDBD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2338331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1E19943-1E6F-446A-A06A-9F8E550AE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Design for Evolvability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FA3B0AEE-715E-4F7D-8BA1-CB28A48A2D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Backward Compatibility Planned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17DDE-6A60-4067-BD1A-8A94F249CFD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5999163"/>
            <a:ext cx="2743200" cy="142875"/>
          </a:xfrm>
        </p:spPr>
        <p:txBody>
          <a:bodyPr/>
          <a:lstStyle/>
          <a:p>
            <a:fld id="{C50C1367-C238-4F38-AA31-14342999A430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B4EDA-CF2F-4244-9590-29C0184C47A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77200" y="6169025"/>
            <a:ext cx="4114800" cy="190500"/>
          </a:xfrm>
        </p:spPr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DED5E-6AA8-477C-ADCF-3933E3C018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156325"/>
            <a:ext cx="457200" cy="184150"/>
          </a:xfrm>
        </p:spPr>
        <p:txBody>
          <a:bodyPr/>
          <a:lstStyle/>
          <a:p>
            <a:fld id="{4950F5D8-22E1-4015-8661-E5B1FD28C2DE}" type="slidenum">
              <a:rPr lang="en-US" noProof="0" smtClean="0"/>
              <a:t>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7262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825EB-D816-47E0-8D2B-830E94C5E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Breaking Changes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98BD8-AFA7-43A0-BEA7-39BDC5A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90DC30-0E80-4D0B-AD6E-6E1614331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ECD33-FCA1-4578-A880-8737CA6F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32</a:t>
            </a:fld>
            <a:endParaRPr lang="en-US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182E046-665A-47E0-B23F-86ECDF6B4096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/>
          <a:lstStyle/>
          <a:p>
            <a:r>
              <a:rPr lang="en-US" dirty="0"/>
              <a:t>Binary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0A1AE1A-A543-4F78-9FAA-F24BCD953A7D}"/>
              </a:ext>
            </a:extLst>
          </p:cNvPr>
          <p:cNvSpPr>
            <a:spLocks noGrp="1"/>
          </p:cNvSpPr>
          <p:nvPr>
            <p:ph type="body" idx="52"/>
          </p:nvPr>
        </p:nvSpPr>
        <p:spPr/>
        <p:txBody>
          <a:bodyPr/>
          <a:lstStyle/>
          <a:p>
            <a:r>
              <a:rPr lang="en-US" dirty="0"/>
              <a:t>Source Code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1D89E37-90BF-4F1F-BE58-276513B59B15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/>
          <a:lstStyle/>
          <a:p>
            <a:r>
              <a:rPr lang="en-US" dirty="0"/>
              <a:t>Already-compiled code will work.</a:t>
            </a:r>
          </a:p>
          <a:p>
            <a:r>
              <a:rPr lang="en-US" b="1" dirty="0"/>
              <a:t>No chance to fix.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522B09C-8ED5-4C57-8A2E-FE97D2DCE2F1}"/>
              </a:ext>
            </a:extLst>
          </p:cNvPr>
          <p:cNvSpPr>
            <a:spLocks noGrp="1"/>
          </p:cNvSpPr>
          <p:nvPr>
            <p:ph sz="quarter" idx="54"/>
          </p:nvPr>
        </p:nvSpPr>
        <p:spPr/>
        <p:txBody>
          <a:bodyPr/>
          <a:lstStyle/>
          <a:p>
            <a:r>
              <a:rPr lang="en-US" dirty="0"/>
              <a:t>Source code will work, but need to be recompiled.</a:t>
            </a:r>
          </a:p>
          <a:p>
            <a:r>
              <a:rPr lang="en-US" dirty="0"/>
              <a:t>Can be fixed.</a:t>
            </a:r>
          </a:p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159A57-0A8D-4FE4-B368-3B61DA218FA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1007676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08F2289-0D88-49BE-BE3F-56204403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change in sealed* types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39D73A-A759-4B51-BA1D-1158B2BA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C23FB-0D0E-48E9-9016-475DF8A0E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914CAB-AFA4-4489-93E5-F0AA7A0E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33</a:t>
            </a:fld>
            <a:endParaRPr lang="en-US" noProof="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C8FFC1D-34A8-4BBA-B37E-9AE3A27928D4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38200" y="1610820"/>
            <a:ext cx="3044952" cy="334918"/>
          </a:xfrm>
        </p:spPr>
        <p:txBody>
          <a:bodyPr/>
          <a:lstStyle/>
          <a:p>
            <a:r>
              <a:rPr lang="en-US" dirty="0"/>
              <a:t>Class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5A632CA-2901-4C2E-8A84-64DA9B77F1A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8200" y="2044036"/>
            <a:ext cx="3044952" cy="17257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base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 child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Seal unsealed class</a:t>
            </a:r>
          </a:p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ED688E3-9BDA-43D7-95AB-EF89395B3959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4638889" y="1610820"/>
            <a:ext cx="3044952" cy="334918"/>
          </a:xfrm>
        </p:spPr>
        <p:txBody>
          <a:bodyPr/>
          <a:lstStyle/>
          <a:p>
            <a:r>
              <a:rPr lang="en-US" dirty="0"/>
              <a:t>Interface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EB364D3-CA63-4E5B-A234-BA479EC0DD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8889" y="2044036"/>
            <a:ext cx="3044952" cy="17257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 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 child interface</a:t>
            </a:r>
          </a:p>
          <a:p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5398D98-6ECE-407A-9219-0CF9B6B8AE74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8439577" y="1610820"/>
            <a:ext cx="3044952" cy="334918"/>
          </a:xfrm>
        </p:spPr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84D0EE5-4882-4B34-B23D-2A6A4D97019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9577" y="2044036"/>
            <a:ext cx="3044952" cy="172572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parameter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return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parameter (even optional)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Reorder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Rename optional parameter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parameter default value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84C9A10-9904-47BA-9920-8A37F24C5F0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647019BF-1F92-4AC4-ADD6-FD681C203D95}"/>
              </a:ext>
            </a:extLst>
          </p:cNvPr>
          <p:cNvSpPr txBox="1">
            <a:spLocks/>
          </p:cNvSpPr>
          <p:nvPr/>
        </p:nvSpPr>
        <p:spPr>
          <a:xfrm>
            <a:off x="838200" y="4116919"/>
            <a:ext cx="3044952" cy="3349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Fields and Properties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9D81C50A-726E-488D-8591-4F7C2DA9EEA4}"/>
              </a:ext>
            </a:extLst>
          </p:cNvPr>
          <p:cNvSpPr txBox="1">
            <a:spLocks/>
          </p:cNvSpPr>
          <p:nvPr/>
        </p:nvSpPr>
        <p:spPr>
          <a:xfrm>
            <a:off x="838200" y="4357136"/>
            <a:ext cx="3044952" cy="1725728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2DAE33C4-FF81-4CB9-B367-20F1ADA68A49}"/>
              </a:ext>
            </a:extLst>
          </p:cNvPr>
          <p:cNvSpPr txBox="1">
            <a:spLocks/>
          </p:cNvSpPr>
          <p:nvPr/>
        </p:nvSpPr>
        <p:spPr>
          <a:xfrm>
            <a:off x="4638889" y="4116919"/>
            <a:ext cx="3044952" cy="3349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Generic Parameters</a:t>
            </a:r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D629F891-F7EF-4D6D-8B7A-D7991741B752}"/>
              </a:ext>
            </a:extLst>
          </p:cNvPr>
          <p:cNvSpPr txBox="1">
            <a:spLocks/>
          </p:cNvSpPr>
          <p:nvPr/>
        </p:nvSpPr>
        <p:spPr>
          <a:xfrm>
            <a:off x="838200" y="4620607"/>
            <a:ext cx="3044952" cy="1725728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read-only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A83EA2CA-470E-4D96-AB95-8A8C5FAAF0EF}"/>
              </a:ext>
            </a:extLst>
          </p:cNvPr>
          <p:cNvSpPr txBox="1">
            <a:spLocks/>
          </p:cNvSpPr>
          <p:nvPr/>
        </p:nvSpPr>
        <p:spPr>
          <a:xfrm>
            <a:off x="8439577" y="4116919"/>
            <a:ext cx="3044952" cy="3349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Members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9E18C359-E6FA-4933-BAF9-1544EFAA49A5}"/>
              </a:ext>
            </a:extLst>
          </p:cNvPr>
          <p:cNvSpPr txBox="1">
            <a:spLocks/>
          </p:cNvSpPr>
          <p:nvPr/>
        </p:nvSpPr>
        <p:spPr>
          <a:xfrm>
            <a:off x="8439577" y="4550135"/>
            <a:ext cx="3044952" cy="1725728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Rename</a:t>
            </a:r>
          </a:p>
        </p:txBody>
      </p:sp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F8E57DC4-AEA3-4E4D-AF6D-144704DC0130}"/>
              </a:ext>
            </a:extLst>
          </p:cNvPr>
          <p:cNvSpPr txBox="1">
            <a:spLocks/>
          </p:cNvSpPr>
          <p:nvPr/>
        </p:nvSpPr>
        <p:spPr>
          <a:xfrm>
            <a:off x="4710746" y="4550135"/>
            <a:ext cx="3044952" cy="1725728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in Variance or Covariance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constraint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4C2985-25CE-4AD9-A9AA-4BD50391A665}"/>
              </a:ext>
            </a:extLst>
          </p:cNvPr>
          <p:cNvSpPr txBox="1"/>
          <p:nvPr/>
        </p:nvSpPr>
        <p:spPr>
          <a:xfrm>
            <a:off x="1746461" y="6058630"/>
            <a:ext cx="5323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* sealed = possible to implement from a different assembly</a:t>
            </a:r>
          </a:p>
        </p:txBody>
      </p:sp>
    </p:spTree>
    <p:extLst>
      <p:ext uri="{BB962C8B-B14F-4D97-AF65-F5344CB8AC3E}">
        <p14:creationId xmlns:p14="http://schemas.microsoft.com/office/powerpoint/2010/main" val="1327212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08F2289-0D88-49BE-BE3F-56204403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Breaking change in unsealed* types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39D73A-A759-4B51-BA1D-1158B2BA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C23FB-0D0E-48E9-9016-475DF8A0E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914CAB-AFA4-4489-93E5-F0AA7A0E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34</a:t>
            </a:fld>
            <a:endParaRPr lang="en-US" noProof="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C8FFC1D-34A8-4BBA-B37E-9AE3A27928D4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38200" y="1610820"/>
            <a:ext cx="3044952" cy="334918"/>
          </a:xfrm>
        </p:spPr>
        <p:txBody>
          <a:bodyPr/>
          <a:lstStyle/>
          <a:p>
            <a:r>
              <a:rPr lang="en-US" dirty="0"/>
              <a:t>Class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5A632CA-2901-4C2E-8A84-64DA9B77F1A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8200" y="2044036"/>
            <a:ext cx="3044952" cy="17257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abstract 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Change/remove protected member</a:t>
            </a:r>
          </a:p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ED688E3-9BDA-43D7-95AB-EF89395B3959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4638889" y="1610820"/>
            <a:ext cx="3044952" cy="334918"/>
          </a:xfrm>
        </p:spPr>
        <p:txBody>
          <a:bodyPr/>
          <a:lstStyle/>
          <a:p>
            <a:r>
              <a:rPr lang="en-US" dirty="0"/>
              <a:t>Interface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EB364D3-CA63-4E5B-A234-BA479EC0DD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8889" y="2044036"/>
            <a:ext cx="3044952" cy="17257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child interface</a:t>
            </a:r>
          </a:p>
          <a:p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5398D98-6ECE-407A-9219-0CF9B6B8AE74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8439577" y="1610820"/>
            <a:ext cx="3044952" cy="334918"/>
          </a:xfrm>
        </p:spPr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84D0EE5-4882-4B34-B23D-2A6A4D97019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9577" y="2044036"/>
            <a:ext cx="3044952" cy="172572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Seal virtual method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84C9A10-9904-47BA-9920-8A37F24C5F0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9D81C50A-726E-488D-8591-4F7C2DA9EEA4}"/>
              </a:ext>
            </a:extLst>
          </p:cNvPr>
          <p:cNvSpPr txBox="1">
            <a:spLocks/>
          </p:cNvSpPr>
          <p:nvPr/>
        </p:nvSpPr>
        <p:spPr>
          <a:xfrm>
            <a:off x="838200" y="4357136"/>
            <a:ext cx="3044952" cy="1725728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4C2985-25CE-4AD9-A9AA-4BD50391A665}"/>
              </a:ext>
            </a:extLst>
          </p:cNvPr>
          <p:cNvSpPr txBox="1"/>
          <p:nvPr/>
        </p:nvSpPr>
        <p:spPr>
          <a:xfrm>
            <a:off x="1746461" y="6058630"/>
            <a:ext cx="5323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* sealed = possible to implement from a different assembly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8BEDC4-BE6D-40F2-8168-6E19A304FA97}"/>
              </a:ext>
            </a:extLst>
          </p:cNvPr>
          <p:cNvSpPr txBox="1"/>
          <p:nvPr/>
        </p:nvSpPr>
        <p:spPr>
          <a:xfrm>
            <a:off x="380198" y="399647"/>
            <a:ext cx="198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Additionally…</a:t>
            </a:r>
          </a:p>
        </p:txBody>
      </p:sp>
    </p:spTree>
    <p:extLst>
      <p:ext uri="{BB962C8B-B14F-4D97-AF65-F5344CB8AC3E}">
        <p14:creationId xmlns:p14="http://schemas.microsoft.com/office/powerpoint/2010/main" val="4202038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90F5E-BA71-4E6E-8304-B098614B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Breaking changes in serialized types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CC5F6-DE60-400D-827D-FD6B51624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5D598-7662-4DB1-A9CB-FD9D7E1C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3BE59C-103A-4204-AFA6-F770987A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35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89CAC9E-C461-4356-84E4-8CCB614312CE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/>
          <a:lstStyle/>
          <a:p>
            <a:r>
              <a:rPr lang="en-US" dirty="0"/>
              <a:t>When it matters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306074C-7CBB-47D2-A084-D6159EC4D0CE}"/>
              </a:ext>
            </a:extLst>
          </p:cNvPr>
          <p:cNvSpPr>
            <a:spLocks noGrp="1"/>
          </p:cNvSpPr>
          <p:nvPr>
            <p:ph type="body" idx="52"/>
          </p:nvPr>
        </p:nvSpPr>
        <p:spPr/>
        <p:txBody>
          <a:bodyPr/>
          <a:lstStyle/>
          <a:p>
            <a:r>
              <a:rPr lang="en-US" dirty="0"/>
              <a:t>What it affects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44F4388-23FE-4419-9D11-55F626E03F2A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/>
          <a:lstStyle/>
          <a:p>
            <a:r>
              <a:rPr lang="en-US" dirty="0"/>
              <a:t>Whenever serialized data crosses a process boundary</a:t>
            </a:r>
          </a:p>
          <a:p>
            <a:r>
              <a:rPr lang="en-US" dirty="0"/>
              <a:t>Persistent storage</a:t>
            </a:r>
          </a:p>
          <a:p>
            <a:pPr lvl="1"/>
            <a:r>
              <a:rPr lang="en-US" dirty="0"/>
              <a:t>Avoid, use data contracts.</a:t>
            </a:r>
          </a:p>
          <a:p>
            <a:r>
              <a:rPr lang="en-US" dirty="0"/>
              <a:t>Inter-process messages</a:t>
            </a:r>
          </a:p>
          <a:p>
            <a:pPr lvl="1"/>
            <a:r>
              <a:rPr lang="en-US" dirty="0"/>
              <a:t> Avoid, use data contracts.</a:t>
            </a:r>
          </a:p>
          <a:p>
            <a:r>
              <a:rPr lang="en-US" dirty="0"/>
              <a:t>Out-of-process cache</a:t>
            </a:r>
          </a:p>
          <a:p>
            <a:pPr lvl="1"/>
            <a:r>
              <a:rPr lang="en-US" dirty="0"/>
              <a:t> add version number to the cache key</a:t>
            </a:r>
          </a:p>
          <a:p>
            <a:pPr lvl="1"/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720EC16-1A8C-4882-B068-3E828E9A814B}"/>
              </a:ext>
            </a:extLst>
          </p:cNvPr>
          <p:cNvSpPr>
            <a:spLocks noGrp="1"/>
          </p:cNvSpPr>
          <p:nvPr>
            <p:ph sz="quarter" idx="54"/>
          </p:nvPr>
        </p:nvSpPr>
        <p:spPr/>
        <p:txBody>
          <a:bodyPr/>
          <a:lstStyle/>
          <a:p>
            <a:r>
              <a:rPr lang="en-US" dirty="0"/>
              <a:t>Any serialized type, even private.</a:t>
            </a:r>
          </a:p>
          <a:p>
            <a:pPr lvl="1"/>
            <a:r>
              <a:rPr lang="en-US" dirty="0"/>
              <a:t>Type name</a:t>
            </a:r>
          </a:p>
          <a:p>
            <a:pPr lvl="1"/>
            <a:r>
              <a:rPr lang="en-US" dirty="0"/>
              <a:t>Field names</a:t>
            </a:r>
          </a:p>
          <a:p>
            <a:pPr lvl="1"/>
            <a:r>
              <a:rPr lang="en-US" dirty="0"/>
              <a:t>Field types</a:t>
            </a:r>
          </a:p>
          <a:p>
            <a:pPr lvl="1"/>
            <a:r>
              <a:rPr lang="en-US" dirty="0"/>
              <a:t>Meaning of data</a:t>
            </a:r>
          </a:p>
          <a:p>
            <a:pPr lvl="1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428E885-4F9D-4CC7-B070-C677CB6B349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2394780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7DD1B-7205-49CA-94A5-2CE6B672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Minimize visibility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CF02F2-031C-41F8-94DE-F6E9E651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523F8-D3DC-431E-A12A-F00BB47ED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BA210-4CD3-4F67-8638-D35B5FE0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36</a:t>
            </a:fld>
            <a:endParaRPr lang="en-US" noProof="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19597AD-895F-4203-B09C-3C2CDAF794CF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/>
          <a:lstStyle/>
          <a:p>
            <a:r>
              <a:rPr lang="en-US" dirty="0"/>
              <a:t>Expose as little as possible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internal</a:t>
            </a:r>
            <a:r>
              <a:rPr lang="en-US" dirty="0"/>
              <a:t> vs </a:t>
            </a:r>
            <a:r>
              <a:rPr lang="en-US" dirty="0">
                <a:latin typeface="Consolas" panose="020B0609020204030204" pitchFamily="49" charset="0"/>
              </a:rPr>
              <a:t>public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private protected </a:t>
            </a:r>
            <a:r>
              <a:rPr lang="en-US" dirty="0"/>
              <a:t>vs </a:t>
            </a:r>
            <a:r>
              <a:rPr lang="en-US" dirty="0">
                <a:latin typeface="Consolas" panose="020B0609020204030204" pitchFamily="49" charset="0"/>
              </a:rPr>
              <a:t>protected</a:t>
            </a:r>
          </a:p>
          <a:p>
            <a:r>
              <a:rPr lang="en-US" dirty="0"/>
              <a:t>Seal classes by default or design them for inheritance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No public field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132D6C6-A836-485D-B8D2-A8B24220049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258556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8AB8B-FE2B-4415-8B57-499162278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Evolving a public API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6461A8-EE19-41D0-9E7A-167D71B2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F7D2CE-89BD-4A1D-82D1-B9A2ED1C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3A7F3-E2AC-49CB-81E6-F0D7DE6A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37</a:t>
            </a:fld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23005E-84F1-4FA5-9788-D132D3BCE45D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/>
          <a:lstStyle/>
          <a:p>
            <a:r>
              <a:rPr lang="en-US" dirty="0"/>
              <a:t>Classes</a:t>
            </a:r>
          </a:p>
          <a:p>
            <a:pPr lvl="1"/>
            <a:r>
              <a:rPr lang="en-US" dirty="0"/>
              <a:t>Never modify a member signature</a:t>
            </a:r>
          </a:p>
          <a:p>
            <a:pPr lvl="1"/>
            <a:r>
              <a:rPr lang="en-US" dirty="0"/>
              <a:t>Add a new one</a:t>
            </a:r>
          </a:p>
          <a:p>
            <a:pPr lvl="1"/>
            <a:r>
              <a:rPr lang="en-US" dirty="0"/>
              <a:t>Mark the previous one as [Obsolete].</a:t>
            </a:r>
          </a:p>
          <a:p>
            <a:r>
              <a:rPr lang="en-US" dirty="0"/>
              <a:t>Interfaces</a:t>
            </a:r>
          </a:p>
          <a:p>
            <a:pPr lvl="1"/>
            <a:r>
              <a:rPr lang="en-US" dirty="0"/>
              <a:t>Always create a new interface</a:t>
            </a:r>
          </a:p>
          <a:p>
            <a:r>
              <a:rPr lang="en-US" dirty="0"/>
              <a:t>Assemblies</a:t>
            </a:r>
          </a:p>
          <a:p>
            <a:pPr lvl="1"/>
            <a:r>
              <a:rPr lang="en-US" dirty="0"/>
              <a:t>Moving types: use [</a:t>
            </a:r>
            <a:r>
              <a:rPr lang="en-US" dirty="0" err="1"/>
              <a:t>TypeForwardedFrom</a:t>
            </a:r>
            <a:r>
              <a:rPr lang="en-US" dirty="0"/>
              <a:t>]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59BFEB-D2E7-4336-BA68-B5143C9E95C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2343006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BC492C4F-C920-4F28-8144-D438A56E2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Respect Abstractions</a:t>
            </a:r>
          </a:p>
        </p:txBody>
      </p:sp>
      <p:graphicFrame>
        <p:nvGraphicFramePr>
          <p:cNvPr id="27" name="Content Placeholder 26">
            <a:extLst>
              <a:ext uri="{FF2B5EF4-FFF2-40B4-BE49-F238E27FC236}">
                <a16:creationId xmlns:a16="http://schemas.microsoft.com/office/drawing/2014/main" id="{E8BC6037-43AB-4473-A087-E3E8E815D1F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1919124"/>
              </p:ext>
            </p:extLst>
          </p:nvPr>
        </p:nvGraphicFramePr>
        <p:xfrm>
          <a:off x="835025" y="2698750"/>
          <a:ext cx="4606925" cy="313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2BE6F2-BC15-4CAD-80D1-429913717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BB2B7-9B15-4224-96C3-F5D6EE8AB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1273CA-ECCA-40F0-9B08-5449837BA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38</a:t>
            </a:fld>
            <a:endParaRPr lang="en-US" noProof="0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C6488AF-9196-42D6-8A5B-7F67E866CF7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63CEBC7B-6B10-468D-B997-4453840C718B}"/>
              </a:ext>
            </a:extLst>
          </p:cNvPr>
          <p:cNvSpPr/>
          <p:nvPr/>
        </p:nvSpPr>
        <p:spPr>
          <a:xfrm rot="10800000">
            <a:off x="2703029" y="4457459"/>
            <a:ext cx="878619" cy="352682"/>
          </a:xfrm>
          <a:prstGeom prst="rightArrow">
            <a:avLst/>
          </a:prstGeom>
          <a:solidFill>
            <a:srgbClr val="001431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en-US"/>
          </a:p>
        </p:txBody>
      </p:sp>
      <p:sp>
        <p:nvSpPr>
          <p:cNvPr id="35" name="&quot;Not Allowed&quot; Symbol 34">
            <a:extLst>
              <a:ext uri="{FF2B5EF4-FFF2-40B4-BE49-F238E27FC236}">
                <a16:creationId xmlns:a16="http://schemas.microsoft.com/office/drawing/2014/main" id="{901C320E-E9B9-4755-A005-EF97312951B7}"/>
              </a:ext>
            </a:extLst>
          </p:cNvPr>
          <p:cNvSpPr/>
          <p:nvPr/>
        </p:nvSpPr>
        <p:spPr>
          <a:xfrm>
            <a:off x="2935606" y="4388006"/>
            <a:ext cx="477078" cy="477078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833681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646C18F-8372-4D80-8E27-D0F0AC439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>
            <a:normAutofit fontScale="90000"/>
          </a:bodyPr>
          <a:lstStyle/>
          <a:p>
            <a:r>
              <a:rPr lang="en-US"/>
              <a:t>Address design unstability during development/review phase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689A4A6-E95F-431C-A88F-4B261BC74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/>
          <a:lstStyle/>
          <a:p>
            <a:r>
              <a:rPr lang="en-US" dirty="0"/>
              <a:t>Hotspots = parts of the API that change frequently during development</a:t>
            </a:r>
          </a:p>
          <a:p>
            <a:r>
              <a:rPr lang="en-US" dirty="0"/>
              <a:t>Refactor hotspots until they become stable</a:t>
            </a:r>
          </a:p>
          <a:p>
            <a:r>
              <a:rPr lang="en-US" dirty="0"/>
              <a:t>Refactor groups of parameters into standalone classes or structs.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C238F9-7452-4BC7-85AF-82401D00A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9013" y="5998474"/>
            <a:ext cx="2743200" cy="143149"/>
          </a:xfrm>
        </p:spPr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664BD-A8E4-4A3D-82CF-4A2803BA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7413" y="6168551"/>
            <a:ext cx="4114800" cy="190327"/>
          </a:xfrm>
        </p:spPr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65D81-18B1-46BC-9BCB-66CF6372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/>
          <a:lstStyle/>
          <a:p>
            <a:fld id="{4950F5D8-22E1-4015-8661-E5B1FD28C2DE}" type="slidenum">
              <a:rPr lang="en-US" noProof="0" smtClean="0"/>
              <a:t>39</a:t>
            </a:fld>
            <a:endParaRPr lang="en-US" noProof="0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54D2BE2-E1B6-4727-AD06-52F9AB4F4E4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28050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4044D1-DB95-46F0-9F2A-A79E82E61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Qualities of a Good API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6711D26-5CA5-4743-B814-8F755423C339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/>
          <a:lstStyle/>
          <a:p>
            <a:r>
              <a:rPr lang="en-US" dirty="0"/>
              <a:t>Usability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DB6D197-3B04-4462-B29F-D4F25D835395}"/>
              </a:ext>
            </a:extLst>
          </p:cNvPr>
          <p:cNvSpPr>
            <a:spLocks noGrp="1"/>
          </p:cNvSpPr>
          <p:nvPr>
            <p:ph type="body" idx="52"/>
          </p:nvPr>
        </p:nvSpPr>
        <p:spPr/>
        <p:txBody>
          <a:bodyPr/>
          <a:lstStyle/>
          <a:p>
            <a:r>
              <a:rPr lang="en-US" dirty="0"/>
              <a:t>Power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E2C3A71-68EE-4E82-847B-EA97DC903E72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/>
          <a:lstStyle/>
          <a:p>
            <a:r>
              <a:rPr lang="en-US" dirty="0"/>
              <a:t>Simplicity</a:t>
            </a:r>
          </a:p>
          <a:p>
            <a:r>
              <a:rPr lang="en-US" dirty="0"/>
              <a:t>Learnability</a:t>
            </a:r>
          </a:p>
          <a:p>
            <a:r>
              <a:rPr lang="en-US" dirty="0"/>
              <a:t>Matching Mental Models</a:t>
            </a:r>
          </a:p>
          <a:p>
            <a:r>
              <a:rPr lang="en-US" dirty="0"/>
              <a:t>Productivity</a:t>
            </a:r>
          </a:p>
          <a:p>
            <a:r>
              <a:rPr lang="en-US" dirty="0"/>
              <a:t>Consistency</a:t>
            </a:r>
          </a:p>
          <a:p>
            <a:r>
              <a:rPr lang="en-US" dirty="0"/>
              <a:t>Error-Prevention</a:t>
            </a:r>
          </a:p>
          <a:p>
            <a:endParaRPr 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73F141E-5265-4D61-BDFC-C5C173663B32}"/>
              </a:ext>
            </a:extLst>
          </p:cNvPr>
          <p:cNvSpPr>
            <a:spLocks noGrp="1"/>
          </p:cNvSpPr>
          <p:nvPr>
            <p:ph sz="quarter" idx="54"/>
          </p:nvPr>
        </p:nvSpPr>
        <p:spPr/>
        <p:txBody>
          <a:bodyPr/>
          <a:lstStyle/>
          <a:p>
            <a:r>
              <a:rPr lang="en-US" dirty="0"/>
              <a:t>Expressiveness</a:t>
            </a:r>
          </a:p>
          <a:p>
            <a:r>
              <a:rPr lang="en-US" dirty="0"/>
              <a:t>Extensibility</a:t>
            </a:r>
          </a:p>
          <a:p>
            <a:r>
              <a:rPr lang="en-US" dirty="0"/>
              <a:t>Evolvability</a:t>
            </a:r>
          </a:p>
          <a:p>
            <a:r>
              <a:rPr lang="en-US" dirty="0"/>
              <a:t>Performance</a:t>
            </a:r>
          </a:p>
          <a:p>
            <a:r>
              <a:rPr lang="en-US" dirty="0"/>
              <a:t>Robustness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FC32DA9-9B05-4BDB-A48E-EB52A8B9268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86A4FE-F7F7-4852-AEFA-705CD7CC5D7F}"/>
              </a:ext>
            </a:extLst>
          </p:cNvPr>
          <p:cNvSpPr txBox="1"/>
          <p:nvPr/>
        </p:nvSpPr>
        <p:spPr>
          <a:xfrm>
            <a:off x="922352" y="5898639"/>
            <a:ext cx="8384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making APIs more usable with improved API designs, documentation, and tools. Jeffrey </a:t>
            </a:r>
            <a:r>
              <a:rPr lang="en-US" sz="1400" dirty="0" err="1">
                <a:solidFill>
                  <a:schemeClr val="bg1"/>
                </a:solidFill>
              </a:rPr>
              <a:t>Stylos</a:t>
            </a:r>
            <a:r>
              <a:rPr lang="en-US" sz="1400" dirty="0">
                <a:solidFill>
                  <a:schemeClr val="bg1"/>
                </a:solidFill>
              </a:rPr>
              <a:t>. 2009.</a:t>
            </a:r>
          </a:p>
        </p:txBody>
      </p:sp>
    </p:spTree>
    <p:extLst>
      <p:ext uri="{BB962C8B-B14F-4D97-AF65-F5344CB8AC3E}">
        <p14:creationId xmlns:p14="http://schemas.microsoft.com/office/powerpoint/2010/main" val="4281710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F42A0B-B93B-44FA-BA76-FB8B2D861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Semver</a:t>
            </a:r>
            <a:r>
              <a:rPr lang="en-US" dirty="0"/>
              <a:t> specification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3EE442-278A-4B9B-B27C-DD2A813106D1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Given a version number MAJOR.MINOR.PATCH, increment the:</a:t>
            </a:r>
          </a:p>
          <a:p>
            <a:r>
              <a:rPr lang="en-US" dirty="0"/>
              <a:t>MAJOR version when you make incompatible API changes,</a:t>
            </a:r>
          </a:p>
          <a:p>
            <a:r>
              <a:rPr lang="en-US" dirty="0"/>
              <a:t>MINOR version when you add functionality in a backwards compatible manner, and</a:t>
            </a:r>
          </a:p>
          <a:p>
            <a:r>
              <a:rPr lang="en-US" dirty="0"/>
              <a:t>PATCH version when you make backwards compatible bug fixes.</a:t>
            </a:r>
          </a:p>
          <a:p>
            <a:pPr marL="0" indent="0">
              <a:buNone/>
            </a:pPr>
            <a:r>
              <a:rPr lang="en-US" dirty="0"/>
              <a:t>Additional labels for pre-release and build metadata are available as extensions to the MAJOR.MINOR.PATCH format.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70653A7-FE8B-43A0-8F6C-626D60E93E4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DACD9-375E-459A-815A-1C6AD5CCD835}"/>
              </a:ext>
            </a:extLst>
          </p:cNvPr>
          <p:cNvSpPr/>
          <p:nvPr/>
        </p:nvSpPr>
        <p:spPr>
          <a:xfrm>
            <a:off x="31170" y="920052"/>
            <a:ext cx="1037463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EB3729-FDDA-40C4-825A-74615F5A9E57}"/>
              </a:ext>
            </a:extLst>
          </p:cNvPr>
          <p:cNvSpPr/>
          <p:nvPr/>
        </p:nvSpPr>
        <p:spPr>
          <a:xfrm>
            <a:off x="8266098" y="4335197"/>
            <a:ext cx="2113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https://semver.org/</a:t>
            </a:r>
          </a:p>
        </p:txBody>
      </p:sp>
    </p:spTree>
    <p:extLst>
      <p:ext uri="{BB962C8B-B14F-4D97-AF65-F5344CB8AC3E}">
        <p14:creationId xmlns:p14="http://schemas.microsoft.com/office/powerpoint/2010/main" val="14440550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9AD17-7F0F-4A39-92F8-705A5BF9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NuGet Packaging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57F5E-161C-41BD-8759-B8877393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50C7A-24AE-47DA-B7CE-0D9E5058E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BAE26-EE8B-464A-9B5D-4CF5A9FD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41</a:t>
            </a:fld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71D7C7-BAB6-4DC0-8EE4-8C53F73B878C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/>
          <a:lstStyle/>
          <a:p>
            <a:r>
              <a:rPr lang="en-US" dirty="0"/>
              <a:t>Use semantic versioning for your package versions.</a:t>
            </a:r>
          </a:p>
          <a:p>
            <a:r>
              <a:rPr lang="en-US" dirty="0"/>
              <a:t>If your organization releases several packages, prepare for versioning mess.</a:t>
            </a:r>
          </a:p>
          <a:p>
            <a:pPr lvl="1"/>
            <a:r>
              <a:rPr lang="en-US" dirty="0"/>
              <a:t>Do not assume users will have the same version of all your packages.</a:t>
            </a:r>
          </a:p>
          <a:p>
            <a:pPr lvl="1"/>
            <a:r>
              <a:rPr lang="en-US" dirty="0"/>
              <a:t>Specify permissive dependencies in your </a:t>
            </a:r>
            <a:r>
              <a:rPr lang="en-US" dirty="0" err="1"/>
              <a:t>nuspec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C5E9166-3F41-4E37-9617-ED5E375EE5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874E7A-560E-4AA9-9660-EDC3BB4A0D9C}"/>
              </a:ext>
            </a:extLst>
          </p:cNvPr>
          <p:cNvSpPr/>
          <p:nvPr/>
        </p:nvSpPr>
        <p:spPr>
          <a:xfrm>
            <a:off x="2083241" y="3555434"/>
            <a:ext cx="8527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en-US" sz="1200" b="1" dirty="0">
                <a:solidFill>
                  <a:srgbClr val="569CD6"/>
                </a:solidFill>
                <a:latin typeface="Consolas" panose="020B0609020204030204" pitchFamily="49" charset="0"/>
              </a:rPr>
              <a:t>dependency</a:t>
            </a:r>
            <a:r>
              <a:rPr lang="en-US" sz="1200" b="1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9CDCFE"/>
                </a:solidFill>
                <a:latin typeface="Consolas" panose="020B0609020204030204" pitchFamily="49" charset="0"/>
              </a:rPr>
              <a:t>id</a:t>
            </a:r>
            <a:r>
              <a:rPr lang="en-US" sz="1200" b="1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sz="1200" b="1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200" b="1" dirty="0" err="1">
                <a:solidFill>
                  <a:srgbClr val="CE9178"/>
                </a:solidFill>
                <a:latin typeface="Consolas" panose="020B0609020204030204" pitchFamily="49" charset="0"/>
              </a:rPr>
              <a:t>PostSharp.Patterns.Diagnostics.Redist</a:t>
            </a:r>
            <a:r>
              <a:rPr lang="en-US" sz="1200" b="1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200" b="1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9CDCFE"/>
                </a:solidFill>
                <a:latin typeface="Consolas" panose="020B0609020204030204" pitchFamily="49" charset="0"/>
              </a:rPr>
              <a:t>version</a:t>
            </a:r>
            <a:r>
              <a:rPr lang="en-US" sz="1200" b="1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sz="1200" b="1" dirty="0">
                <a:solidFill>
                  <a:srgbClr val="CE9178"/>
                </a:solidFill>
                <a:latin typeface="Consolas" panose="020B0609020204030204" pitchFamily="49" charset="0"/>
              </a:rPr>
              <a:t>"[6.2.14,</a:t>
            </a:r>
            <a:r>
              <a:rPr lang="en-US" sz="1200" b="1" dirty="0">
                <a:solidFill>
                  <a:srgbClr val="CE9178"/>
                </a:solidFill>
                <a:highlight>
                  <a:srgbClr val="21468C"/>
                </a:highlight>
                <a:latin typeface="Consolas" panose="020B0609020204030204" pitchFamily="49" charset="0"/>
              </a:rPr>
              <a:t>7.0)</a:t>
            </a:r>
            <a:r>
              <a:rPr lang="en-US" sz="1200" b="1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200" b="1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/&gt;</a:t>
            </a:r>
            <a:endParaRPr lang="en-US" sz="1200" b="1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en-US" sz="1200" b="1" dirty="0">
                <a:solidFill>
                  <a:srgbClr val="569CD6"/>
                </a:solidFill>
                <a:latin typeface="Consolas" panose="020B0609020204030204" pitchFamily="49" charset="0"/>
              </a:rPr>
              <a:t>dependency</a:t>
            </a:r>
            <a:r>
              <a:rPr lang="en-US" sz="1200" b="1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9CDCFE"/>
                </a:solidFill>
                <a:latin typeface="Consolas" panose="020B0609020204030204" pitchFamily="49" charset="0"/>
              </a:rPr>
              <a:t>id</a:t>
            </a:r>
            <a:r>
              <a:rPr lang="en-US" sz="1200" b="1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sz="1200" b="1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200" b="1" dirty="0" err="1">
                <a:solidFill>
                  <a:srgbClr val="CE9178"/>
                </a:solidFill>
                <a:latin typeface="Consolas" panose="020B0609020204030204" pitchFamily="49" charset="0"/>
              </a:rPr>
              <a:t>NLog</a:t>
            </a:r>
            <a:r>
              <a:rPr lang="en-US" sz="1200" b="1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200" b="1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9CDCFE"/>
                </a:solidFill>
                <a:latin typeface="Consolas" panose="020B0609020204030204" pitchFamily="49" charset="0"/>
              </a:rPr>
              <a:t>version</a:t>
            </a:r>
            <a:r>
              <a:rPr lang="en-US" sz="1200" b="1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sz="1200" b="1" dirty="0">
                <a:solidFill>
                  <a:srgbClr val="CE9178"/>
                </a:solidFill>
                <a:latin typeface="Consolas" panose="020B0609020204030204" pitchFamily="49" charset="0"/>
              </a:rPr>
              <a:t>"4.4.11"</a:t>
            </a:r>
            <a:r>
              <a:rPr lang="en-US" sz="1200" b="1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/&gt;</a:t>
            </a:r>
            <a:endParaRPr lang="en-US" sz="1200" b="1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11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47A77B1-E78B-42D4-97E0-D837CE67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Useful Tools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D249E-2455-4C73-A04F-FD5A8F4A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" y="6037262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C50C1367-C238-4F38-AA31-14342999A430}" type="datetime1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9/26/2019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EEFD9DB-91C4-490E-A771-145A9EF504EC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 err="1"/>
              <a:t>JustAssembly</a:t>
            </a:r>
            <a:r>
              <a:rPr lang="en-US" sz="1800" dirty="0"/>
              <a:t>: can detect breaking changes in your releases</a:t>
            </a:r>
          </a:p>
          <a:p>
            <a:r>
              <a:rPr lang="en-US" sz="1800" dirty="0" err="1"/>
              <a:t>Microsoft.CodeAnalysis.FxCopAnalyzers</a:t>
            </a:r>
            <a:endParaRPr lang="en-US" sz="1800" dirty="0"/>
          </a:p>
          <a:p>
            <a:r>
              <a:rPr lang="en-US" sz="1800" dirty="0"/>
              <a:t>C# add-ons like </a:t>
            </a:r>
            <a:r>
              <a:rPr lang="en-US" sz="1800" dirty="0" err="1"/>
              <a:t>PostSharp’s</a:t>
            </a:r>
            <a:r>
              <a:rPr lang="en-US" sz="1800" dirty="0"/>
              <a:t> [</a:t>
            </a:r>
            <a:r>
              <a:rPr lang="en-US" sz="1800" dirty="0" err="1"/>
              <a:t>InternalImplement</a:t>
            </a:r>
            <a:r>
              <a:rPr lang="en-US" sz="1800" dirty="0"/>
              <a:t>]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FE104-701E-4F32-8682-06B28684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32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B07B6-69B6-4A63-97F6-774B6486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1820" y="6356350"/>
            <a:ext cx="11658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4950F5D8-22E1-4015-8661-E5B1FD28C2DE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42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4" name="Picture Placeholder 23" descr="A picture containing indoor, wall, container&#10;&#10;Description automatically generated">
            <a:extLst>
              <a:ext uri="{FF2B5EF4-FFF2-40B4-BE49-F238E27FC236}">
                <a16:creationId xmlns:a16="http://schemas.microsoft.com/office/drawing/2014/main" id="{56A2FBCF-89E6-47C4-B1DA-758065E24880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507" r="19506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9074977-5AA5-46C9-81FA-8CF74DFDBF7B}"/>
              </a:ext>
            </a:extLst>
          </p:cNvPr>
          <p:cNvSpPr txBox="1"/>
          <p:nvPr/>
        </p:nvSpPr>
        <p:spPr>
          <a:xfrm>
            <a:off x="9697406" y="6657945"/>
            <a:ext cx="249459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virtualmarketingofficer.com/2009/08/07/sustainable-and-valuable-social-media-strategy-part-ii/tool-box-smal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029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19E32AB-1226-4DBC-9A1C-F9F7BC33D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Extensibility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B1CC5AE-7C29-46E4-869C-903CF5FDC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A181686-3F30-4A15-9FDA-D0950B4FF5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6CB2A-5613-4E81-896B-0B69540FA28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5999163"/>
            <a:ext cx="2743200" cy="142875"/>
          </a:xfrm>
        </p:spPr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027A2-CABE-4B5C-A33A-B578EF5451F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77200" y="6169025"/>
            <a:ext cx="4114800" cy="190500"/>
          </a:xfrm>
        </p:spPr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769F08-20F3-4ACC-AED0-9C1A87AA788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156325"/>
            <a:ext cx="457200" cy="184150"/>
          </a:xfrm>
        </p:spPr>
        <p:txBody>
          <a:bodyPr/>
          <a:lstStyle/>
          <a:p>
            <a:fld id="{4950F5D8-22E1-4015-8661-E5B1FD28C2DE}" type="slidenum">
              <a:rPr lang="en-US" noProof="0" smtClean="0"/>
              <a:t>43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7982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43701-D2DC-4440-9E12-A4CC2625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05472"/>
            <a:ext cx="8516512" cy="552848"/>
          </a:xfrm>
        </p:spPr>
        <p:txBody>
          <a:bodyPr>
            <a:normAutofit/>
          </a:bodyPr>
          <a:lstStyle/>
          <a:p>
            <a:r>
              <a:rPr lang="en-US" dirty="0"/>
              <a:t>Avoid extensibility by inheritance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354AEA-98D8-44AE-9A4C-03A0D44E1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4B7A7-C35B-4C15-AEBF-C52958C6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C6F21-EB30-40E1-AD8D-2790F75E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44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F58990-2BE7-45C5-A396-AAAA51792794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36613" y="2557828"/>
            <a:ext cx="3666744" cy="334918"/>
          </a:xfrm>
        </p:spPr>
        <p:txBody>
          <a:bodyPr/>
          <a:lstStyle/>
          <a:p>
            <a:r>
              <a:rPr lang="en-US" dirty="0"/>
              <a:t>INSTEAD OF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709BC0-6145-404F-9396-EE8683E9ED1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of interfaces instead of public non-sealed virtual or abstract methods.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Extensibility by inheritance is fine as a </a:t>
            </a:r>
            <a:r>
              <a:rPr lang="en-US" i="1" dirty="0"/>
              <a:t>private</a:t>
            </a:r>
            <a:r>
              <a:rPr lang="en-US" dirty="0"/>
              <a:t> extension mechanism (internal methods, sealed classes)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A51925-0C6A-42CD-832C-BF0C0A9E0481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6094413" y="2557828"/>
            <a:ext cx="3666744" cy="334918"/>
          </a:xfrm>
        </p:spPr>
        <p:txBody>
          <a:bodyPr/>
          <a:lstStyle/>
          <a:p>
            <a:r>
              <a:rPr lang="en-US" dirty="0"/>
              <a:t>CONSIDER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9D7219-5CB4-4AF5-BF1C-C53D5A5D93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DFBEC5-889D-4043-B3C5-602F3FF1B253}"/>
              </a:ext>
            </a:extLst>
          </p:cNvPr>
          <p:cNvSpPr/>
          <p:nvPr/>
        </p:nvSpPr>
        <p:spPr>
          <a:xfrm>
            <a:off x="745173" y="3122696"/>
            <a:ext cx="4928083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abstract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CachingBackend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protected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abstract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Task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AddCoreAsync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key,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value);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Task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AddAsync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key,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value)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TODO: Add some logging and validation.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await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AddCoreAsync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(key, value);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8923A4-2021-4B04-969D-3107A8692482}"/>
              </a:ext>
            </a:extLst>
          </p:cNvPr>
          <p:cNvSpPr/>
          <p:nvPr/>
        </p:nvSpPr>
        <p:spPr>
          <a:xfrm>
            <a:off x="6022641" y="3137418"/>
            <a:ext cx="5093282" cy="2400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ICachingBackend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Task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AddAsync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key,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value);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sealed class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CachingBackend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ICachingBackend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impl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Task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AddAsync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key,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value)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TODO: Add some logging and validation.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await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.impl.AddAsync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(key, value);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832788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F486BE-C034-430C-957B-1FF75D6C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D6BEA-2FB1-41D2-895C-610FBC66D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CE4CC-9056-4D11-8BAB-289DA965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45</a:t>
            </a:fld>
            <a:endParaRPr lang="en-US" noProof="0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6BC2332-ACC8-4EC6-B8FD-B1CCC84B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92" y="605810"/>
            <a:ext cx="3996194" cy="1842312"/>
          </a:xfrm>
        </p:spPr>
        <p:txBody>
          <a:bodyPr>
            <a:normAutofit fontScale="90000"/>
          </a:bodyPr>
          <a:lstStyle/>
          <a:p>
            <a:r>
              <a:rPr lang="en-US" dirty="0"/>
              <a:t>Changing an extensibility API without </a:t>
            </a:r>
            <a:br>
              <a:rPr lang="en-US" dirty="0"/>
            </a:br>
            <a:r>
              <a:rPr lang="en-US" dirty="0"/>
              <a:t>breaking changes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3A54C7-49CE-4EA0-AC15-7CE91601DC22}"/>
              </a:ext>
            </a:extLst>
          </p:cNvPr>
          <p:cNvSpPr/>
          <p:nvPr/>
        </p:nvSpPr>
        <p:spPr>
          <a:xfrm>
            <a:off x="5345927" y="228123"/>
            <a:ext cx="6096000" cy="64017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ICachingBackend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Task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AddAsync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key,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value);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sz="10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interface</a:t>
            </a: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2B91A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ICachingBackend2</a:t>
            </a:r>
            <a:endParaRPr lang="en-US" sz="1000" dirty="0">
              <a:solidFill>
                <a:srgbClr val="000000"/>
              </a:solidFill>
              <a:highlight>
                <a:srgbClr val="FFFF00"/>
              </a:highlight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   Task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AddAsync</a:t>
            </a: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key, </a:t>
            </a:r>
            <a:r>
              <a:rPr lang="en-US" sz="10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object</a:t>
            </a: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value,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CancellationToken</a:t>
            </a: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cancellationToken</a:t>
            </a: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}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internal</a:t>
            </a: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class</a:t>
            </a: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CachingBackendAdapter</a:t>
            </a: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: ICachingBackend2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readonly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ICachingBackend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legacy;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CachingBackendAdapter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ICachingBackend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legacy)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.legacy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legacy;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Task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AddAsync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key,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value, </a:t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CancellationToken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cancellationToken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cancellationToken.ThrowIfCancellationRequested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.legacy.AddAsync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(key, value);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abstract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CachingBackend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ICachingBackend2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impl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Task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AddAsync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key,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value, </a:t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CancellationToken</a:t>
            </a: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cancellationToken</a:t>
            </a: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= </a:t>
            </a:r>
            <a:r>
              <a:rPr lang="en-US" sz="10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default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TODO: Add some logging and validation.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await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.impl.AddAsync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(key, value,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cancellationToken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655414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F42A80-6817-4EAF-8864-543379630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Three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30306-A506-4256-99EC-37533A0398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Create at least 3 plug-ins or extension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43C24-C4B6-4F8E-8AAD-86AC3F309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noProof="0" smtClean="0"/>
              <a:pPr/>
              <a:t>9/26/2019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4A610C-31AB-4000-9369-CA6D64F4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8F047-04B8-40AE-8DEA-9F617D9B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46</a:t>
            </a:fld>
            <a:endParaRPr lang="en-US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5CB43FF-B08D-40DB-A057-04D0AD9AFDE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28303167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C3B7F99-C764-4FA5-BE9E-C8372D9A6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Designing for Performance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8CD8B40-CF31-4C32-B325-D62523C9B2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A6E70EE-EB43-4142-9CED-F202796DF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5826" y="5681266"/>
            <a:ext cx="4116387" cy="61616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Make sure you can improve performance without breaking compatibility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0FBF2-C157-4A03-89AB-820B131E036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5999163"/>
            <a:ext cx="2743200" cy="142875"/>
          </a:xfrm>
        </p:spPr>
        <p:txBody>
          <a:bodyPr/>
          <a:lstStyle/>
          <a:p>
            <a:fld id="{C50C1367-C238-4F38-AA31-14342999A430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7EDA9-1975-48AD-B899-94FA9DB8993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77200" y="6169025"/>
            <a:ext cx="4114800" cy="190500"/>
          </a:xfrm>
        </p:spPr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05F23-03AB-4294-A3D7-A2C855C0F9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156325"/>
            <a:ext cx="457200" cy="184150"/>
          </a:xfrm>
        </p:spPr>
        <p:txBody>
          <a:bodyPr/>
          <a:lstStyle/>
          <a:p>
            <a:fld id="{4950F5D8-22E1-4015-8661-E5B1FD28C2DE}" type="slidenum">
              <a:rPr lang="en-US" noProof="0" smtClean="0"/>
              <a:t>47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08167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2C4C7A-8F9A-4D6D-8160-591098BAC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Tips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7AEB42-03D7-4E4D-92A9-709F36645EA5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>
            <a:normAutofit/>
          </a:bodyPr>
          <a:lstStyle/>
          <a:p>
            <a:r>
              <a:rPr lang="en-US" dirty="0"/>
              <a:t>Golden rule: avoid performance bugs that would require a breaking change to fix</a:t>
            </a:r>
          </a:p>
          <a:p>
            <a:r>
              <a:rPr lang="en-US" dirty="0"/>
              <a:t>Analyze which parts of your API are performance-critical and which are not.</a:t>
            </a:r>
          </a:p>
          <a:p>
            <a:r>
              <a:rPr lang="en-US" dirty="0"/>
              <a:t>Do not optimize non-critical API parts for performance.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B53284-7E08-4C82-811E-1D78CD945E9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3138244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>
            <a:extLst>
              <a:ext uri="{FF2B5EF4-FFF2-40B4-BE49-F238E27FC236}">
                <a16:creationId xmlns:a16="http://schemas.microsoft.com/office/drawing/2014/main" id="{5C9B5C38-C1AD-45D7-8891-9250CEEF0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9192371" cy="552848"/>
          </a:xfrm>
        </p:spPr>
        <p:txBody>
          <a:bodyPr/>
          <a:lstStyle/>
          <a:p>
            <a:r>
              <a:rPr lang="en-US" dirty="0"/>
              <a:t>Avoid short-lived objects: ‘using’ cookies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A627E4-2868-418B-BD7B-89D926B0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4B5E0-CE15-4603-BAF2-6458715F0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EE152-F345-4969-A50E-B5100CF5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49</a:t>
            </a:fld>
            <a:endParaRPr lang="en-US" noProof="0" dirty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369D98FB-E94C-442A-AE57-23BF0640A21C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76501" y="2625089"/>
            <a:ext cx="3666744" cy="334918"/>
          </a:xfrm>
        </p:spPr>
        <p:txBody>
          <a:bodyPr/>
          <a:lstStyle/>
          <a:p>
            <a:r>
              <a:rPr lang="en-US" dirty="0"/>
              <a:t>DO NOT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EE817633-2063-437B-9363-8C1511425A0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452857"/>
          </a:xfrm>
        </p:spPr>
        <p:txBody>
          <a:bodyPr/>
          <a:lstStyle/>
          <a:p>
            <a:r>
              <a:rPr lang="en-US" dirty="0"/>
              <a:t>Use value-type cookie types for your </a:t>
            </a:r>
            <a:r>
              <a:rPr lang="en-US" dirty="0">
                <a:latin typeface="Consolas" panose="020B0609020204030204" pitchFamily="49" charset="0"/>
              </a:rPr>
              <a:t>using(…) </a:t>
            </a:r>
            <a:r>
              <a:rPr lang="en-US" dirty="0" err="1"/>
              <a:t>APIes</a:t>
            </a:r>
            <a:r>
              <a:rPr lang="en-US" dirty="0"/>
              <a:t>.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38C99100-B535-4B2F-A03A-5F75A5298237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6561552" y="2681554"/>
            <a:ext cx="3666744" cy="334918"/>
          </a:xfrm>
        </p:spPr>
        <p:txBody>
          <a:bodyPr/>
          <a:lstStyle/>
          <a:p>
            <a:r>
              <a:rPr lang="en-US" dirty="0"/>
              <a:t>DO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EEC6A72-8EBD-46F0-AD2B-5BB70F7BAE47}"/>
              </a:ext>
            </a:extLst>
          </p:cNvPr>
          <p:cNvSpPr/>
          <p:nvPr/>
        </p:nvSpPr>
        <p:spPr>
          <a:xfrm>
            <a:off x="6484987" y="3107661"/>
            <a:ext cx="4970034" cy="2708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ContextStack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readonly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Stack&lt;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 stack =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Stack&lt;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Current =&gt;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.stack.Peek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ContextHandle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WithContext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name 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.stack.Push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 name 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ContextHandle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ContextHandle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IDisposable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...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2223438-E266-41C0-889C-461F7C91A52E}"/>
              </a:ext>
            </a:extLst>
          </p:cNvPr>
          <p:cNvSpPr/>
          <p:nvPr/>
        </p:nvSpPr>
        <p:spPr>
          <a:xfrm>
            <a:off x="836613" y="3107661"/>
            <a:ext cx="4870402" cy="2708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ContextStack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readonly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Stack&lt;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 stack =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Stack&lt;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Current =&gt;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.stack.Peek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IDisposable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WithContext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name 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.stack.Push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 name 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ContextHandle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ContextHandle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IDisposable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...</a:t>
            </a:r>
            <a:b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CE1C48-07EB-4592-87EC-C3A8960F0E51}"/>
              </a:ext>
            </a:extLst>
          </p:cNvPr>
          <p:cNvSpPr txBox="1"/>
          <p:nvPr/>
        </p:nvSpPr>
        <p:spPr>
          <a:xfrm>
            <a:off x="876501" y="5971185"/>
            <a:ext cx="3131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alloc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per call of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WithContext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7AC8B-5510-4707-9CD1-47C97C6A1210}"/>
              </a:ext>
            </a:extLst>
          </p:cNvPr>
          <p:cNvSpPr txBox="1"/>
          <p:nvPr/>
        </p:nvSpPr>
        <p:spPr>
          <a:xfrm>
            <a:off x="6484987" y="5956957"/>
            <a:ext cx="3131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0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alloc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per call of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WithContext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601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A7E572-F0AC-4962-AC8B-24DD8CD6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97DCF-3682-44C5-A5DA-9D96CF14B62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 philosophy of Object-Oriented Design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Design for a Context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Design for Learnability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Design for Evolvability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Design for Extensibility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Design for Performance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Design with Errors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E098C-FABC-437A-B91C-78D731689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C256C-2F66-47C7-8CAF-703095975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7B63F-6F62-46FC-8E6A-512867B9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E957DCA-6BE3-4633-B43B-51FED3291EE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32108145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CF832-09B8-4EE2-86C3-220F005CF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737283" cy="552848"/>
          </a:xfrm>
        </p:spPr>
        <p:txBody>
          <a:bodyPr>
            <a:normAutofit fontScale="90000"/>
          </a:bodyPr>
          <a:lstStyle/>
          <a:p>
            <a:r>
              <a:rPr lang="en-US" dirty="0"/>
              <a:t>Avoid short-lived objects: </a:t>
            </a:r>
            <a:r>
              <a:rPr lang="en-US" dirty="0" err="1"/>
              <a:t>IEnumerable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590D2F-712B-467A-9365-B583F7D20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17F98-98DE-4698-86D9-D67CDA4F3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A83D7-321E-40D1-BFEA-8CAA9080A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50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C57993-6775-42F7-AD9F-E117CFA77581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92272" y="2638927"/>
            <a:ext cx="3666744" cy="334918"/>
          </a:xfrm>
        </p:spPr>
        <p:txBody>
          <a:bodyPr/>
          <a:lstStyle/>
          <a:p>
            <a:r>
              <a:rPr lang="en-US" dirty="0"/>
              <a:t>INSTEAD OF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FC28F9-0CE6-4086-A396-787966AAFF2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dirty="0"/>
              <a:t>Consider implementing value-type Enumerator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A5A49F-219A-45CE-B55F-9D57A260D871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6492104" y="2627972"/>
            <a:ext cx="3666744" cy="334918"/>
          </a:xfrm>
        </p:spPr>
        <p:txBody>
          <a:bodyPr/>
          <a:lstStyle/>
          <a:p>
            <a:r>
              <a:rPr lang="en-US" dirty="0"/>
              <a:t>CONSIDER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E5E132-B0F8-4FD2-96DF-C503B10E4305}"/>
              </a:ext>
            </a:extLst>
          </p:cNvPr>
          <p:cNvSpPr/>
          <p:nvPr/>
        </p:nvSpPr>
        <p:spPr>
          <a:xfrm>
            <a:off x="892272" y="3118537"/>
            <a:ext cx="5184346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2B91AF"/>
                </a:solidFill>
                <a:latin typeface="Consolas" panose="020B0609020204030204" pitchFamily="49" charset="0"/>
              </a:rPr>
              <a:t>Whatever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0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 :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IEnumerable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&lt;T&gt;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readonly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T[] array;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IEnumerator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&lt;T&gt;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GetEnumerator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foreach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( T item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in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.array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yield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item;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IEnumerator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IEnumerable.GetEnumerator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 =&gt;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.GetEnumerator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BA9B33-996C-4E9E-B6FF-DE897D6182C9}"/>
              </a:ext>
            </a:extLst>
          </p:cNvPr>
          <p:cNvSpPr/>
          <p:nvPr/>
        </p:nvSpPr>
        <p:spPr>
          <a:xfrm>
            <a:off x="6492104" y="3116187"/>
            <a:ext cx="5007748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2B91AF"/>
                </a:solidFill>
                <a:latin typeface="Consolas" panose="020B0609020204030204" pitchFamily="49" charset="0"/>
              </a:rPr>
              <a:t>Whatever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0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 :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IEnumerable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&lt;T&gt;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readonly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T[] array;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Enumerator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GetEnumerator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 =&gt;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Enumerator(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.array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);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IEnumerator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&lt;T&gt;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IEnumerable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&lt;T&gt;.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GetEnumerator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=&gt;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.GetEnumerator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IEnumerator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IEnumerable.GetEnumerator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 =&gt;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.GetEnumerator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2B91AF"/>
                </a:solidFill>
                <a:latin typeface="Consolas" panose="020B0609020204030204" pitchFamily="49" charset="0"/>
              </a:rPr>
              <a:t>Enumerator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IEnumerator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&lt;T&gt;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...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BA85E-BFC1-4776-96B3-A8F3505910C1}"/>
              </a:ext>
            </a:extLst>
          </p:cNvPr>
          <p:cNvSpPr txBox="1"/>
          <p:nvPr/>
        </p:nvSpPr>
        <p:spPr>
          <a:xfrm>
            <a:off x="892272" y="5604897"/>
            <a:ext cx="2007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alloc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per </a:t>
            </a:r>
            <a:r>
              <a:rPr lang="en-US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foreach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9EC16C-1243-4793-AB79-4517616B61D7}"/>
              </a:ext>
            </a:extLst>
          </p:cNvPr>
          <p:cNvSpPr txBox="1"/>
          <p:nvPr/>
        </p:nvSpPr>
        <p:spPr>
          <a:xfrm>
            <a:off x="6492104" y="6063343"/>
            <a:ext cx="2007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0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alloc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per </a:t>
            </a:r>
            <a:r>
              <a:rPr lang="en-US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foreach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291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EECB-EFCA-46BB-AEE3-D3F17D34D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8882271" cy="552848"/>
          </a:xfrm>
        </p:spPr>
        <p:txBody>
          <a:bodyPr>
            <a:normAutofit/>
          </a:bodyPr>
          <a:lstStyle/>
          <a:p>
            <a:r>
              <a:rPr lang="en-US" dirty="0"/>
              <a:t>Avoid using short-lived objects: async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7A6BB-6F16-4E1E-A061-65D993994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79A5B-328B-4C5D-9C04-F17E44732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450A6-FD5C-469C-BE94-3819EB7A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51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285B46-57B3-48EE-A167-52486750F845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968734" y="2621186"/>
            <a:ext cx="3666744" cy="334918"/>
          </a:xfrm>
        </p:spPr>
        <p:txBody>
          <a:bodyPr/>
          <a:lstStyle/>
          <a:p>
            <a:r>
              <a:rPr lang="en-US" dirty="0"/>
              <a:t>DO NOT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56C66D-AACC-4520-9196-EC64174B195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dirty="0" err="1"/>
              <a:t>ValueTask</a:t>
            </a:r>
            <a:r>
              <a:rPr lang="en-US" dirty="0"/>
              <a:t> instead of Task. It’s a breaking change to fix that.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Btw, always pass a </a:t>
            </a:r>
            <a:r>
              <a:rPr lang="en-US" dirty="0" err="1"/>
              <a:t>CancellationToken</a:t>
            </a:r>
            <a:r>
              <a:rPr lang="en-US" dirty="0"/>
              <a:t> in a public method, even if unused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DA28A7-346C-4252-9E17-1646C2E034E9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6395500" y="2576851"/>
            <a:ext cx="3666744" cy="334918"/>
          </a:xfrm>
        </p:spPr>
        <p:txBody>
          <a:bodyPr/>
          <a:lstStyle/>
          <a:p>
            <a:r>
              <a:rPr lang="en-US" dirty="0"/>
              <a:t>DO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3D0445-5076-4675-84D0-E9399A9B857E}"/>
              </a:ext>
            </a:extLst>
          </p:cNvPr>
          <p:cNvSpPr/>
          <p:nvPr/>
        </p:nvSpPr>
        <p:spPr>
          <a:xfrm>
            <a:off x="968734" y="3207144"/>
            <a:ext cx="456934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Task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DoSomethingAsync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...</a:t>
            </a:r>
            <a:b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8B1F75-45F9-4A8E-99AD-C80CD3EEB936}"/>
              </a:ext>
            </a:extLst>
          </p:cNvPr>
          <p:cNvSpPr/>
          <p:nvPr/>
        </p:nvSpPr>
        <p:spPr>
          <a:xfrm>
            <a:off x="6395500" y="3224497"/>
            <a:ext cx="5632068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ValueTask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DoSomethingAsync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CancellationToken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cancellationToken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default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...</a:t>
            </a:r>
            <a:b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DC286C-B27F-4400-A6B0-B012A747F8A2}"/>
              </a:ext>
            </a:extLst>
          </p:cNvPr>
          <p:cNvSpPr txBox="1"/>
          <p:nvPr/>
        </p:nvSpPr>
        <p:spPr>
          <a:xfrm>
            <a:off x="968734" y="4166070"/>
            <a:ext cx="3535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alloc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per method call even upon </a:t>
            </a:r>
            <a:b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synchronous completion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71C223-C2B1-4428-8CF1-92A64CFB884B}"/>
              </a:ext>
            </a:extLst>
          </p:cNvPr>
          <p:cNvSpPr txBox="1"/>
          <p:nvPr/>
        </p:nvSpPr>
        <p:spPr>
          <a:xfrm>
            <a:off x="6444837" y="4166070"/>
            <a:ext cx="3016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0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alloc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per method call upon </a:t>
            </a:r>
            <a:b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synchronous completion</a:t>
            </a:r>
          </a:p>
        </p:txBody>
      </p:sp>
    </p:spTree>
    <p:extLst>
      <p:ext uri="{BB962C8B-B14F-4D97-AF65-F5344CB8AC3E}">
        <p14:creationId xmlns:p14="http://schemas.microsoft.com/office/powerpoint/2010/main" val="33431444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43701-D2DC-4440-9E12-A4CC2625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132984" cy="552848"/>
          </a:xfrm>
        </p:spPr>
        <p:txBody>
          <a:bodyPr>
            <a:normAutofit fontScale="90000"/>
          </a:bodyPr>
          <a:lstStyle/>
          <a:p>
            <a:r>
              <a:rPr lang="en-US" dirty="0"/>
              <a:t>Avoid short-lived objects: delegates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354AEA-98D8-44AE-9A4C-03A0D44E1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4B7A7-C35B-4C15-AEBF-C52958C6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C6F21-EB30-40E1-AD8D-2790F75E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52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F58990-2BE7-45C5-A396-AAAA51792794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36613" y="2557828"/>
            <a:ext cx="3666744" cy="334918"/>
          </a:xfrm>
        </p:spPr>
        <p:txBody>
          <a:bodyPr/>
          <a:lstStyle/>
          <a:p>
            <a:r>
              <a:rPr lang="en-US" dirty="0"/>
              <a:t>INSTEAD OF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709BC0-6145-404F-9396-EE8683E9ED1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not force the caller to instantiate a closure class.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boxing.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A51925-0C6A-42CD-832C-BF0C0A9E0481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5924255" y="2493660"/>
            <a:ext cx="3666744" cy="334918"/>
          </a:xfrm>
        </p:spPr>
        <p:txBody>
          <a:bodyPr/>
          <a:lstStyle/>
          <a:p>
            <a:r>
              <a:rPr lang="en-US" dirty="0"/>
              <a:t>CONSIDER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9D7219-5CB4-4AF5-BF1C-C53D5A5D93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F427CF-F330-4685-A28C-6129700EC184}"/>
              </a:ext>
            </a:extLst>
          </p:cNvPr>
          <p:cNvSpPr/>
          <p:nvPr/>
        </p:nvSpPr>
        <p:spPr>
          <a:xfrm>
            <a:off x="780887" y="3177434"/>
            <a:ext cx="3778195" cy="20928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MyTuple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fr-FR" sz="1000" dirty="0">
                <a:solidFill>
                  <a:srgbClr val="2B91AF"/>
                </a:solidFill>
                <a:latin typeface="Consolas" panose="020B0609020204030204" pitchFamily="49" charset="0"/>
              </a:rPr>
              <a:t>T1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fr-FR" sz="1000" dirty="0">
                <a:solidFill>
                  <a:srgbClr val="2B91AF"/>
                </a:solidFill>
                <a:latin typeface="Consolas" panose="020B0609020204030204" pitchFamily="49" charset="0"/>
              </a:rPr>
              <a:t>T2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fr-FR" sz="1000" dirty="0">
                <a:solidFill>
                  <a:srgbClr val="2B91AF"/>
                </a:solidFill>
                <a:latin typeface="Consolas" panose="020B0609020204030204" pitchFamily="49" charset="0"/>
              </a:rPr>
              <a:t>T3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T1 item1;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T2 item2;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T3 item3;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ForEach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 Action&lt;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 action 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action( item1 );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action( item2 );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action( item3 );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EBC677-B821-4B07-B2E6-BF7AC29030AD}"/>
              </a:ext>
            </a:extLst>
          </p:cNvPr>
          <p:cNvSpPr/>
          <p:nvPr/>
        </p:nvSpPr>
        <p:spPr>
          <a:xfrm>
            <a:off x="5846859" y="3092374"/>
            <a:ext cx="6096000" cy="30162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r-FR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MyTuple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fr-FR" sz="1000" dirty="0">
                <a:solidFill>
                  <a:srgbClr val="2B91AF"/>
                </a:solidFill>
                <a:latin typeface="Consolas" panose="020B0609020204030204" pitchFamily="49" charset="0"/>
              </a:rPr>
              <a:t>T1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1000" dirty="0">
                <a:solidFill>
                  <a:srgbClr val="2B91AF"/>
                </a:solidFill>
                <a:latin typeface="Consolas" panose="020B0609020204030204" pitchFamily="49" charset="0"/>
              </a:rPr>
              <a:t>T2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1000" dirty="0">
                <a:solidFill>
                  <a:srgbClr val="2B91AF"/>
                </a:solidFill>
                <a:latin typeface="Consolas" panose="020B0609020204030204" pitchFamily="49" charset="0"/>
              </a:rPr>
              <a:t>T3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T1 item1;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T2 item2;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T3 item3;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ForEach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TPayload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&gt;(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IAction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TPayload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 action,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ref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TPayload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payload 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action.Execute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 item1,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ref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payload 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action.Execute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 item2,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ref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payload 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action.Execute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 item3,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ref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payload 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IAction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TPayload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Execute&lt;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TItem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&gt;(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in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TItem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item,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ref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TPayload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payload 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7CA590-F321-492B-993F-5F3D6C368A6E}"/>
              </a:ext>
            </a:extLst>
          </p:cNvPr>
          <p:cNvSpPr txBox="1"/>
          <p:nvPr/>
        </p:nvSpPr>
        <p:spPr>
          <a:xfrm>
            <a:off x="780887" y="5406197"/>
            <a:ext cx="3207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5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allocs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per call of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ForEach</a:t>
            </a:r>
            <a:b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(closure class typically needed)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92712F-73BD-4D73-9860-C450AE22967C}"/>
              </a:ext>
            </a:extLst>
          </p:cNvPr>
          <p:cNvSpPr txBox="1"/>
          <p:nvPr/>
        </p:nvSpPr>
        <p:spPr>
          <a:xfrm>
            <a:off x="5846859" y="6227814"/>
            <a:ext cx="2695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0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alloc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per call of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ForEach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334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43701-D2DC-4440-9E12-A4CC2625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05472"/>
            <a:ext cx="8516512" cy="552848"/>
          </a:xfrm>
        </p:spPr>
        <p:txBody>
          <a:bodyPr>
            <a:normAutofit fontScale="90000"/>
          </a:bodyPr>
          <a:lstStyle/>
          <a:p>
            <a:r>
              <a:rPr lang="en-US" dirty="0"/>
              <a:t>Avoid short-lived objects: option parameters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354AEA-98D8-44AE-9A4C-03A0D44E1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4B7A7-C35B-4C15-AEBF-C52958C6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C6F21-EB30-40E1-AD8D-2790F75E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53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F58990-2BE7-45C5-A396-AAAA51792794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36613" y="2557828"/>
            <a:ext cx="3666744" cy="334918"/>
          </a:xfrm>
        </p:spPr>
        <p:txBody>
          <a:bodyPr/>
          <a:lstStyle/>
          <a:p>
            <a:r>
              <a:rPr lang="en-US" dirty="0"/>
              <a:t>INSTEAD OF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709BC0-6145-404F-9396-EE8683E9ED1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Consider read-only value-type options, passed by referenced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A51925-0C6A-42CD-832C-BF0C0A9E0481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5924255" y="2493660"/>
            <a:ext cx="3666744" cy="334918"/>
          </a:xfrm>
        </p:spPr>
        <p:txBody>
          <a:bodyPr/>
          <a:lstStyle/>
          <a:p>
            <a:r>
              <a:rPr lang="en-US" dirty="0"/>
              <a:t>CONSIDER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9D7219-5CB4-4AF5-BF1C-C53D5A5D93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997042-57DB-4040-A21E-29BEAEC04691}"/>
              </a:ext>
            </a:extLst>
          </p:cNvPr>
          <p:cNvSpPr/>
          <p:nvPr/>
        </p:nvSpPr>
        <p:spPr>
          <a:xfrm>
            <a:off x="630804" y="3182858"/>
            <a:ext cx="5066306" cy="2708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FormatterOptions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UnquotedStrings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DateFormat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FormatterOptions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WithUnquotedStrings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value 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FormatterOptions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UnquotedStrings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value, </a:t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DateFormat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.DateFormat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};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2B91AF"/>
                </a:solidFill>
                <a:latin typeface="Consolas" panose="020B0609020204030204" pitchFamily="49" charset="0"/>
              </a:rPr>
              <a:t>Formatter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0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Format( StringBuilder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stringBuilder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, T value, </a:t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FormatterOptions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options 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75056A-1A4A-4FE5-BD14-86C1307C192B}"/>
              </a:ext>
            </a:extLst>
          </p:cNvPr>
          <p:cNvSpPr/>
          <p:nvPr/>
        </p:nvSpPr>
        <p:spPr>
          <a:xfrm>
            <a:off x="5894567" y="3182858"/>
            <a:ext cx="6084073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readonly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FormatterOptions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UnquotedStrings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DateFormat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FormatterOptions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unquotedStrings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dateFormat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.UnquotedStrings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unquotedStrings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.DateFormat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dateFormat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FormatterOptions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WithUnquotedStrings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value 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FormatterOptions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 value,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.DateFormat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2B91AF"/>
                </a:solidFill>
                <a:latin typeface="Consolas" panose="020B0609020204030204" pitchFamily="49" charset="0"/>
              </a:rPr>
              <a:t>Formatter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0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Format( StringBuilder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stringBuilder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, T value, </a:t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in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FormatterOptions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options 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22063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47A77B1-E78B-42D4-97E0-D837CE67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Useful Tools</a:t>
            </a:r>
          </a:p>
        </p:txBody>
      </p:sp>
      <p:cxnSp>
        <p:nvCxnSpPr>
          <p:cNvPr id="32" name="Straight Arrow Connector 2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D249E-2455-4C73-A04F-FD5A8F4A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" y="6037262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C50C1367-C238-4F38-AA31-14342999A430}" type="datetime1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9/26/2019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EEFD9DB-91C4-490E-A771-145A9EF504EC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 err="1"/>
              <a:t>BenchmarkDotNet</a:t>
            </a:r>
            <a:endParaRPr lang="en-US" sz="1800" dirty="0"/>
          </a:p>
          <a:p>
            <a:pPr lvl="1"/>
            <a:r>
              <a:rPr lang="en-US" dirty="0"/>
              <a:t>Test APIs with dummy/empty implementations</a:t>
            </a:r>
          </a:p>
          <a:p>
            <a:pPr lvl="1"/>
            <a:r>
              <a:rPr lang="en-US" dirty="0"/>
              <a:t>Measure GC activity</a:t>
            </a:r>
          </a:p>
          <a:p>
            <a:pPr marL="0"/>
            <a:endParaRPr lang="en-US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FE104-701E-4F32-8682-06B28684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32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B07B6-69B6-4A63-97F6-774B6486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1820" y="6356350"/>
            <a:ext cx="11658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4950F5D8-22E1-4015-8661-E5B1FD28C2DE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54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4" name="Picture Placeholder 23" descr="A picture containing indoor, wall, container&#10;&#10;Description automatically generated">
            <a:extLst>
              <a:ext uri="{FF2B5EF4-FFF2-40B4-BE49-F238E27FC236}">
                <a16:creationId xmlns:a16="http://schemas.microsoft.com/office/drawing/2014/main" id="{56A2FBCF-89E6-47C4-B1DA-758065E24880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507" r="19506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9074977-5AA5-46C9-81FA-8CF74DFDBF7B}"/>
              </a:ext>
            </a:extLst>
          </p:cNvPr>
          <p:cNvSpPr txBox="1"/>
          <p:nvPr/>
        </p:nvSpPr>
        <p:spPr>
          <a:xfrm>
            <a:off x="9697406" y="6657945"/>
            <a:ext cx="249459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virtualmarketingofficer.com/2009/08/07/sustainable-and-valuable-social-media-strategy-part-ii/tool-box-smal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993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AC48-07A2-4A96-A68E-D021629E5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with Errors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0CC836C-8077-4BB8-B5A1-05490655B3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1C32441-39D3-40D6-A710-59C102B64A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Errare</a:t>
            </a:r>
            <a:r>
              <a:rPr lang="en-US" dirty="0"/>
              <a:t> humanum </a:t>
            </a:r>
            <a:r>
              <a:rPr lang="en-US" dirty="0" err="1"/>
              <a:t>est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12A43-75AC-4EB0-8864-7949B474E87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5999163"/>
            <a:ext cx="2743200" cy="142875"/>
          </a:xfrm>
        </p:spPr>
        <p:txBody>
          <a:bodyPr/>
          <a:lstStyle/>
          <a:p>
            <a:fld id="{C50C1367-C238-4F38-AA31-14342999A430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DB5BB-76A1-466E-8F52-B3277E83843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77200" y="6169025"/>
            <a:ext cx="4114800" cy="190500"/>
          </a:xfrm>
        </p:spPr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10F87-41CA-40EB-9ECA-63F05C07FE4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156325"/>
            <a:ext cx="457200" cy="184150"/>
          </a:xfrm>
        </p:spPr>
        <p:txBody>
          <a:bodyPr/>
          <a:lstStyle/>
          <a:p>
            <a:fld id="{4950F5D8-22E1-4015-8661-E5B1FD28C2DE}" type="slidenum">
              <a:rPr lang="en-US" noProof="0" smtClean="0"/>
              <a:t>55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01812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299CEA-3F5C-44E2-98F1-6A15DD24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 programming errors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0DCBBB-FFCC-43DE-A94D-1F42DE7FF87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Assume developers will use your API incorrectly.</a:t>
            </a:r>
          </a:p>
          <a:p>
            <a:r>
              <a:rPr lang="en-US" dirty="0"/>
              <a:t>Make sure trivial errors do not have catastrophic outcomes (e.g. in security).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Example: require read permission </a:t>
            </a:r>
            <a:r>
              <a:rPr lang="en-US" i="1" dirty="0"/>
              <a:t>by default</a:t>
            </a:r>
            <a:r>
              <a:rPr lang="en-US" dirty="0"/>
              <a:t> to read a field.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AF2285C-FCCB-4F2C-8C8E-5AB8FCCCD84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38548271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4A7CEA-A8F1-4CD2-B5D9-6D5693D9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exceptions properly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856CB-F054-4D75-AB8E-A12D3CCE8D1C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Precondition failures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BDEEA0-1A4B-46ED-96ED-D189F81BDE2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Check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275BCF-460F-471B-A7CA-760B767460C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dirty="0"/>
              <a:t>Accepting to execute a method is like accepting a contract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C469618-8B3C-4922-8054-BD6511888FA4}"/>
              </a:ext>
            </a:extLst>
          </p:cNvPr>
          <p:cNvSpPr>
            <a:spLocks noGrp="1"/>
          </p:cNvSpPr>
          <p:nvPr>
            <p:ph type="body" idx="49"/>
          </p:nvPr>
        </p:nvSpPr>
        <p:spPr/>
        <p:txBody>
          <a:bodyPr/>
          <a:lstStyle/>
          <a:p>
            <a:r>
              <a:rPr lang="en-US" dirty="0"/>
              <a:t>Bugs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7FB2D3-62CC-413C-BF9C-EB8A0EE8512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It’s your fault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155C56-5025-4A4F-9AD0-764298A8233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US" dirty="0" err="1"/>
              <a:t>NullReferenceException</a:t>
            </a:r>
            <a:endParaRPr lang="en-US" dirty="0"/>
          </a:p>
          <a:p>
            <a:r>
              <a:rPr lang="en-US" dirty="0" err="1"/>
              <a:t>FormatException</a:t>
            </a:r>
            <a:endParaRPr lang="en-US" dirty="0"/>
          </a:p>
          <a:p>
            <a:r>
              <a:rPr lang="en-US" dirty="0" err="1"/>
              <a:t>InvalidCastException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3310C1A-D66C-4C2C-9D44-0D56620F8D2F}"/>
              </a:ext>
            </a:extLst>
          </p:cNvPr>
          <p:cNvSpPr>
            <a:spLocks noGrp="1"/>
          </p:cNvSpPr>
          <p:nvPr>
            <p:ph type="body" idx="52"/>
          </p:nvPr>
        </p:nvSpPr>
        <p:spPr/>
        <p:txBody>
          <a:bodyPr/>
          <a:lstStyle/>
          <a:p>
            <a:r>
              <a:rPr lang="en-US" dirty="0"/>
              <a:t>Environment failures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A4A824-D2C4-402F-8D78-2E3A8672C21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US" dirty="0"/>
              <a:t>Shit happens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746E120-52AE-4A60-A4EA-66A689B714D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US" dirty="0" err="1"/>
              <a:t>IOException</a:t>
            </a:r>
            <a:endParaRPr lang="en-US" dirty="0"/>
          </a:p>
          <a:p>
            <a:r>
              <a:rPr lang="en-US" dirty="0" err="1"/>
              <a:t>WebException</a:t>
            </a:r>
            <a:endParaRPr lang="en-US" dirty="0"/>
          </a:p>
          <a:p>
            <a:r>
              <a:rPr lang="en-US" dirty="0" err="1"/>
              <a:t>OutOfMemoryException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Consider making your object atomic against these exceptions</a:t>
            </a:r>
            <a:endParaRPr lang="en-US" dirty="0"/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AE9E6A3-E7FC-459F-93A1-CED556D3A07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0F4B015-EF3A-482C-9B06-AB3CA911085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dirty="0" err="1"/>
              <a:t>ArgumentException</a:t>
            </a:r>
            <a:endParaRPr lang="en-US" dirty="0"/>
          </a:p>
          <a:p>
            <a:r>
              <a:rPr lang="en-US" dirty="0" err="1"/>
              <a:t>InvalidOperationException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8288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71F364DD-B52A-42FF-9BC5-55004BFD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Design-Time or Build-Time Assistance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5CACC-A229-4B6D-A14E-5AE3F08F7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2292E-9285-4683-BC7B-B01933122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036A7C-79EC-419B-BE55-0A404078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58</a:t>
            </a:fld>
            <a:endParaRPr lang="en-US" noProof="0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9EAE50B-9DD2-4703-9FD7-B4C089DD2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1756132"/>
          </a:xfrm>
        </p:spPr>
        <p:txBody>
          <a:bodyPr/>
          <a:lstStyle/>
          <a:p>
            <a:r>
              <a:rPr lang="en-US" dirty="0"/>
              <a:t>Build an analyzer for your API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Visual Studio SDK Analyzers</a:t>
            </a:r>
          </a:p>
          <a:p>
            <a:pPr lvl="1"/>
            <a:r>
              <a:rPr lang="en-US" dirty="0" err="1"/>
              <a:t>Serilog</a:t>
            </a:r>
            <a:r>
              <a:rPr lang="en-US" dirty="0"/>
              <a:t> Analyzers</a:t>
            </a:r>
          </a:p>
        </p:txBody>
      </p:sp>
      <p:pic>
        <p:nvPicPr>
          <p:cNvPr id="20" name="Picture 1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84FBA9A-3E0B-4B13-9F97-5F778C03A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508" y="3275937"/>
            <a:ext cx="6714146" cy="33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726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47A77B1-E78B-42D4-97E0-D837CE67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Useful Tools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D249E-2455-4C73-A04F-FD5A8F4A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" y="6037262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C50C1367-C238-4F38-AA31-14342999A430}" type="datetime1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9/26/2019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EEFD9DB-91C4-490E-A771-145A9EF504EC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Roslyn analyzers </a:t>
            </a:r>
          </a:p>
          <a:p>
            <a:pPr lvl="1"/>
            <a:r>
              <a:rPr lang="en-US" sz="1600" dirty="0"/>
              <a:t>design-time, complex</a:t>
            </a:r>
          </a:p>
          <a:p>
            <a:r>
              <a:rPr lang="en-US" sz="1800" dirty="0" err="1"/>
              <a:t>PostSharp</a:t>
            </a:r>
            <a:r>
              <a:rPr lang="en-US" sz="1800" dirty="0"/>
              <a:t> Architecture Framework </a:t>
            </a:r>
          </a:p>
          <a:p>
            <a:pPr lvl="1"/>
            <a:r>
              <a:rPr lang="en-US" sz="1600" dirty="0"/>
              <a:t>build-time, simpler</a:t>
            </a:r>
          </a:p>
          <a:p>
            <a:endParaRPr lang="en-US" dirty="0"/>
          </a:p>
          <a:p>
            <a:pPr marL="0"/>
            <a:endParaRPr lang="en-US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FE104-701E-4F32-8682-06B28684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32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B07B6-69B6-4A63-97F6-774B6486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1820" y="6356350"/>
            <a:ext cx="11658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4950F5D8-22E1-4015-8661-E5B1FD28C2DE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59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4" name="Picture Placeholder 23" descr="A picture containing indoor, wall, container&#10;&#10;Description automatically generated">
            <a:extLst>
              <a:ext uri="{FF2B5EF4-FFF2-40B4-BE49-F238E27FC236}">
                <a16:creationId xmlns:a16="http://schemas.microsoft.com/office/drawing/2014/main" id="{56A2FBCF-89E6-47C4-B1DA-758065E24880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507" r="19506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9074977-5AA5-46C9-81FA-8CF74DFDBF7B}"/>
              </a:ext>
            </a:extLst>
          </p:cNvPr>
          <p:cNvSpPr txBox="1"/>
          <p:nvPr/>
        </p:nvSpPr>
        <p:spPr>
          <a:xfrm>
            <a:off x="9697406" y="6657945"/>
            <a:ext cx="249459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virtualmarketingofficer.com/2009/08/07/sustainable-and-valuable-social-media-strategy-part-ii/tool-box-smal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B54C2-626D-4E56-A5A3-494CC09D7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philosophy of Object-Oriented Design</a:t>
            </a:r>
            <a:endParaRPr lang="ru-RU" sz="40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A7655FA-C53D-4FB0-9C00-53DFADE920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A6A09E-48C3-4AD2-808F-C405ABA891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6216164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809FD37-88E0-4F95-9BB7-17D0DF55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B031F1-B189-4B46-A48B-824B292FA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CD50A-9939-49C5-989C-8CF671796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6B548-E6B5-4182-BCEA-6FF362AE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60</a:t>
            </a:fld>
            <a:endParaRPr lang="en-US" noProof="0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1A7274A-D65E-40D4-B5D7-8A6AF3EA140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20517745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B1CBC3E-70D3-41CC-9986-948C9948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Pillars of a Good API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BB6A72-44D3-4754-801A-19CD64E7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9276B-0BE5-4FF4-84BA-DC9546A2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3131E-966C-43F0-939D-4A5D2984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61</a:t>
            </a:fld>
            <a:endParaRPr lang="en-US" noProof="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E9AB14A-4D1C-4CD6-93B3-88EAA2812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436" y="2196963"/>
            <a:ext cx="5183188" cy="3132946"/>
          </a:xfrm>
        </p:spPr>
        <p:txBody>
          <a:bodyPr/>
          <a:lstStyle/>
          <a:p>
            <a:r>
              <a:rPr lang="en-US" dirty="0"/>
              <a:t>Design for Evolvability</a:t>
            </a:r>
          </a:p>
          <a:p>
            <a:pPr lvl="1"/>
            <a:r>
              <a:rPr lang="en-US" dirty="0"/>
              <a:t>Beware of breaking changes</a:t>
            </a:r>
          </a:p>
          <a:p>
            <a:pPr lvl="1"/>
            <a:r>
              <a:rPr lang="en-US" dirty="0"/>
              <a:t>Versioning &amp; packaging</a:t>
            </a:r>
          </a:p>
          <a:p>
            <a:pPr lvl="1"/>
            <a:r>
              <a:rPr lang="en-US" dirty="0"/>
              <a:t>Evolvable extensibility</a:t>
            </a:r>
          </a:p>
          <a:p>
            <a:pPr lvl="1"/>
            <a:r>
              <a:rPr lang="en-US" dirty="0"/>
              <a:t>Evolvable performance</a:t>
            </a:r>
          </a:p>
          <a:p>
            <a:r>
              <a:rPr lang="en-US" dirty="0"/>
              <a:t>Design with Errors</a:t>
            </a:r>
          </a:p>
          <a:p>
            <a:pPr lvl="1"/>
            <a:r>
              <a:rPr lang="en-US" dirty="0"/>
              <a:t>Exceptions</a:t>
            </a:r>
          </a:p>
          <a:p>
            <a:pPr lvl="1"/>
            <a:r>
              <a:rPr lang="en-US" dirty="0"/>
              <a:t>Design-Time Analyzers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863E32-617F-4E30-87AC-77544A4FE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5024" y="2196963"/>
            <a:ext cx="5157787" cy="31329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Design for Human Beings</a:t>
            </a:r>
          </a:p>
          <a:p>
            <a:pPr lvl="1"/>
            <a:r>
              <a:rPr lang="en-US" dirty="0"/>
              <a:t>Cognitive and social qualities vs mathematical and technological</a:t>
            </a:r>
          </a:p>
          <a:p>
            <a:r>
              <a:rPr lang="en-US" dirty="0"/>
              <a:t>Design for a Context</a:t>
            </a:r>
          </a:p>
          <a:p>
            <a:pPr lvl="1"/>
            <a:r>
              <a:rPr lang="en-US" dirty="0"/>
              <a:t>Language, Framework Versions</a:t>
            </a:r>
          </a:p>
          <a:p>
            <a:pPr lvl="1"/>
            <a:r>
              <a:rPr lang="en-US" dirty="0"/>
              <a:t>Values and Experience of Audience</a:t>
            </a:r>
          </a:p>
          <a:p>
            <a:r>
              <a:rPr lang="en-US" dirty="0"/>
              <a:t>Design for Learnability</a:t>
            </a:r>
          </a:p>
          <a:p>
            <a:pPr lvl="1"/>
            <a:r>
              <a:rPr lang="en-US" dirty="0"/>
              <a:t>Naming</a:t>
            </a:r>
          </a:p>
          <a:p>
            <a:pPr lvl="1"/>
            <a:r>
              <a:rPr lang="en-US" dirty="0"/>
              <a:t>Familiarity</a:t>
            </a:r>
          </a:p>
          <a:p>
            <a:pPr lvl="1"/>
            <a:r>
              <a:rPr lang="en-US" dirty="0"/>
              <a:t>Discoverability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411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5EB1E29-57BC-4B1D-A728-A1757B8C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FAC9A0-1457-4690-8F85-63B27FD77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9/26/2019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CF548-1F73-45FC-B49D-EF83C541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901A98-306A-4A45-B982-1B11D65C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62</a:t>
            </a:fld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B5B9288-5501-48BE-91A0-EC553487D8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940356-19B7-4B79-9331-0970F21D8D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Gael Fraiteur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4174E22-848D-41CE-A7CF-5632AD4B2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gael@postsharp.net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5096C0B-F3AF-4FCB-9BFF-30E896F98A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6431" cy="9267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04213" y="4149725"/>
            <a:ext cx="3887787" cy="2667000"/>
          </a:xfrm>
        </p:spPr>
        <p:txBody>
          <a:bodyPr/>
          <a:lstStyle/>
          <a:p>
            <a:pPr algn="r"/>
            <a:r>
              <a:rPr lang="en-US" sz="3200" b="0" dirty="0">
                <a:ln w="0"/>
                <a:effectLst>
                  <a:outerShdw blurRad="101600" dist="38100" dir="2700000" sx="103000" sy="103000" algn="tl" rotWithShape="0">
                    <a:prstClr val="black">
                      <a:alpha val="40000"/>
                    </a:prstClr>
                  </a:outerShdw>
                </a:effectLst>
              </a:rPr>
              <a:t>back in</a:t>
            </a:r>
            <a:br>
              <a:rPr lang="en-US" sz="3200" b="0" dirty="0">
                <a:ln w="0"/>
                <a:effectLst>
                  <a:outerShdw blurRad="101600" dist="38100" dir="2700000" sx="103000" sy="103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11500" b="0" dirty="0">
                <a:ln w="0"/>
                <a:effectLst>
                  <a:outerShdw blurRad="101600" dist="38100" dir="2700000" sx="103000" sy="103000" algn="tl" rotWithShape="0">
                    <a:prstClr val="black">
                      <a:alpha val="40000"/>
                    </a:prstClr>
                  </a:outerShdw>
                </a:effectLst>
              </a:rPr>
              <a:t>1951</a:t>
            </a:r>
            <a:endParaRPr lang="en-US" sz="6600" b="0" dirty="0">
              <a:ln w="0"/>
              <a:effectLst>
                <a:outerShdw blurRad="101600" dist="38100" dir="2700000" sx="103000" sy="103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0042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41456" cy="6901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4950" y="-63500"/>
            <a:ext cx="7920038" cy="1143000"/>
          </a:xfrm>
        </p:spPr>
        <p:txBody>
          <a:bodyPr>
            <a:normAutofit/>
          </a:bodyPr>
          <a:lstStyle/>
          <a:p>
            <a:r>
              <a:rPr lang="en-US" sz="2400" dirty="0"/>
              <a:t>hardware was fun </a:t>
            </a:r>
            <a:br>
              <a:rPr lang="en-US" sz="2400" dirty="0"/>
            </a:br>
            <a:r>
              <a:rPr lang="en-US" sz="2400" dirty="0"/>
              <a:t>but quite simple to use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11285314" y="303684"/>
            <a:ext cx="2016224" cy="12241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1.4 KB</a:t>
            </a:r>
          </a:p>
        </p:txBody>
      </p:sp>
    </p:spTree>
    <p:extLst>
      <p:ext uri="{BB962C8B-B14F-4D97-AF65-F5344CB8AC3E}">
        <p14:creationId xmlns:p14="http://schemas.microsoft.com/office/powerpoint/2010/main" val="344505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67200" y="5067300"/>
            <a:ext cx="7924800" cy="1143000"/>
          </a:xfrm>
        </p:spPr>
        <p:txBody>
          <a:bodyPr/>
          <a:lstStyle/>
          <a:p>
            <a:r>
              <a:rPr lang="en-US" dirty="0"/>
              <a:t>Univac Assembly Language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78" y="2406808"/>
            <a:ext cx="7352694" cy="18468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78" y="394320"/>
            <a:ext cx="7352694" cy="18154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79576" y="4149080"/>
            <a:ext cx="2448272" cy="980728"/>
          </a:xfrm>
          <a:prstGeom prst="rect">
            <a:avLst/>
          </a:prstGeom>
          <a:solidFill>
            <a:srgbClr val="4E67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77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33968143_Colorful abstract pitch deck_SL_V1.potx" id="{82DEFF5A-EF7C-4DEA-909F-5E1EA892F8BB}" vid="{E161E2B0-1454-45FC-8BCB-8D4146D2D2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D8C81871AC9E48BE6220AF052B886E" ma:contentTypeVersion="10" ma:contentTypeDescription="Create a new document." ma:contentTypeScope="" ma:versionID="27384434fec802ecf86f138158af85a5">
  <xsd:schema xmlns:xsd="http://www.w3.org/2001/XMLSchema" xmlns:xs="http://www.w3.org/2001/XMLSchema" xmlns:p="http://schemas.microsoft.com/office/2006/metadata/properties" xmlns:ns2="7eddb9a5-02fb-4dd3-9888-5c23fbf6615e" xmlns:ns3="62cb17b3-d63f-4914-becd-598ec9abaf1d" targetNamespace="http://schemas.microsoft.com/office/2006/metadata/properties" ma:root="true" ma:fieldsID="46cb4c322909ca0554e92496f610320c" ns2:_="" ns3:_="">
    <xsd:import namespace="7eddb9a5-02fb-4dd3-9888-5c23fbf6615e"/>
    <xsd:import namespace="62cb17b3-d63f-4914-becd-598ec9abaf1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2:SharedWithDetails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ddb9a5-02fb-4dd3-9888-5c23fbf661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17b3-d63f-4914-becd-598ec9abaf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6BA779-B70B-43EF-9F7E-C4A4315738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ddb9a5-02fb-4dd3-9888-5c23fbf6615e"/>
    <ds:schemaRef ds:uri="62cb17b3-d63f-4914-becd-598ec9abaf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2A88D8-11C9-4E54-8CC3-A25581E9EC4F}">
  <ds:schemaRefs>
    <ds:schemaRef ds:uri="7eddb9a5-02fb-4dd3-9888-5c23fbf6615e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2cb17b3-d63f-4914-becd-598ec9abaf1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48EA396-5485-4BE7-B653-403710320F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3082</Words>
  <Application>Microsoft Office PowerPoint</Application>
  <PresentationFormat>Widescreen</PresentationFormat>
  <Paragraphs>814</Paragraphs>
  <Slides>62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Book Antiqua</vt:lpstr>
      <vt:lpstr>Calibri</vt:lpstr>
      <vt:lpstr>Consolas</vt:lpstr>
      <vt:lpstr>Franklin Gothic Book</vt:lpstr>
      <vt:lpstr>Wingdings</vt:lpstr>
      <vt:lpstr>Office Theme</vt:lpstr>
      <vt:lpstr>Designing  Object-Oriented APIes That Last</vt:lpstr>
      <vt:lpstr>About Me</vt:lpstr>
      <vt:lpstr>About PostSharp</vt:lpstr>
      <vt:lpstr>Qualities of a Good API</vt:lpstr>
      <vt:lpstr>Agenda</vt:lpstr>
      <vt:lpstr>A philosophy of Object-Oriented Design</vt:lpstr>
      <vt:lpstr>back in 1951</vt:lpstr>
      <vt:lpstr>hardware was fun  but quite simple to use</vt:lpstr>
      <vt:lpstr>Univac Assembly Language</vt:lpstr>
      <vt:lpstr>FORTRAN (1955)</vt:lpstr>
      <vt:lpstr>PowerPoint Presentation</vt:lpstr>
      <vt:lpstr>COBOL (1959)</vt:lpstr>
      <vt:lpstr>LISP (1959)</vt:lpstr>
      <vt:lpstr>Simula (1967)</vt:lpstr>
      <vt:lpstr>An evolutionary point of view on languages</vt:lpstr>
      <vt:lpstr>Myth: Programming is a math-ish activity</vt:lpstr>
      <vt:lpstr>What is an API?</vt:lpstr>
      <vt:lpstr>Design for a Context</vt:lpstr>
      <vt:lpstr>Design for an audience</vt:lpstr>
      <vt:lpstr>Design for a Language</vt:lpstr>
      <vt:lpstr>Design for a framework version</vt:lpstr>
      <vt:lpstr>Respect the Patterns of Your Platform</vt:lpstr>
      <vt:lpstr>Design for Learnability</vt:lpstr>
      <vt:lpstr>Find Meaningful Analogies</vt:lpstr>
      <vt:lpstr>Naming Golden Rules</vt:lpstr>
      <vt:lpstr>Respect the Grammar</vt:lpstr>
      <vt:lpstr>Organize Namespaces</vt:lpstr>
      <vt:lpstr>Design for Opportunistic Learners</vt:lpstr>
      <vt:lpstr>Documenting an API</vt:lpstr>
      <vt:lpstr>Iterate and Give It Time</vt:lpstr>
      <vt:lpstr>Design for Evolvability</vt:lpstr>
      <vt:lpstr>Levels of Breaking Changes</vt:lpstr>
      <vt:lpstr>Breaking change in sealed* types</vt:lpstr>
      <vt:lpstr>Breaking change in unsealed* types</vt:lpstr>
      <vt:lpstr>Breaking changes in serialized types</vt:lpstr>
      <vt:lpstr>Minimize visibility</vt:lpstr>
      <vt:lpstr>Evolving a public API</vt:lpstr>
      <vt:lpstr>Respect Abstractions</vt:lpstr>
      <vt:lpstr>Address design unstability during development/review phase</vt:lpstr>
      <vt:lpstr>Semver specification</vt:lpstr>
      <vt:lpstr>NuGet Packaging</vt:lpstr>
      <vt:lpstr>Useful Tools</vt:lpstr>
      <vt:lpstr>Design for Extensibility</vt:lpstr>
      <vt:lpstr>Avoid extensibility by inheritance</vt:lpstr>
      <vt:lpstr>Changing an extensibility API without  breaking changes</vt:lpstr>
      <vt:lpstr>Rule of Three</vt:lpstr>
      <vt:lpstr>Designing for Performance</vt:lpstr>
      <vt:lpstr>Performance Tips</vt:lpstr>
      <vt:lpstr>Avoid short-lived objects: ‘using’ cookies</vt:lpstr>
      <vt:lpstr>Avoid short-lived objects: IEnumerable</vt:lpstr>
      <vt:lpstr>Avoid using short-lived objects: async</vt:lpstr>
      <vt:lpstr>Avoid short-lived objects: delegates</vt:lpstr>
      <vt:lpstr>Avoid short-lived objects: option parameters</vt:lpstr>
      <vt:lpstr>Useful Tools</vt:lpstr>
      <vt:lpstr>Design with Errors</vt:lpstr>
      <vt:lpstr>Expect programming errors</vt:lpstr>
      <vt:lpstr>Use exceptions properly</vt:lpstr>
      <vt:lpstr>Provide Design-Time or Build-Time Assistance</vt:lpstr>
      <vt:lpstr>Useful Tools</vt:lpstr>
      <vt:lpstr>Summary</vt:lpstr>
      <vt:lpstr>Pillars of a Good API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2019-09-11T16:15:28Z</dcterms:created>
  <dcterms:modified xsi:type="dcterms:W3CDTF">2019-09-26T16:49:13Z</dcterms:modified>
</cp:coreProperties>
</file>